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5143500" cx="9144000"/>
  <p:notesSz cx="6858000" cy="9144000"/>
  <p:embeddedFontLst>
    <p:embeddedFont>
      <p:font typeface="Average"/>
      <p:regular r:id="rId51"/>
    </p:embeddedFont>
    <p:embeddedFont>
      <p:font typeface="Oswald"/>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verage-regular.fntdata"/><Relationship Id="rId50" Type="http://schemas.openxmlformats.org/officeDocument/2006/relationships/slide" Target="slides/slide46.xml"/><Relationship Id="rId53" Type="http://schemas.openxmlformats.org/officeDocument/2006/relationships/font" Target="fonts/Oswald-bold.fntdata"/><Relationship Id="rId52" Type="http://schemas.openxmlformats.org/officeDocument/2006/relationships/font" Target="fonts/Oswald-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7" name="Shape 2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4" name="Shape 2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0" name="Shape 2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6" name="Shape 2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2" name="Shape 2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9" name="Shape 2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5" name="Shape 3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2" name="Shape 3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0" name="Shape 3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6" name="Shape 3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2" name="Shape 3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8" name="Shape 3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0" name="Shape 3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599"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199"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jpg"/><Relationship Id="rId4" Type="http://schemas.openxmlformats.org/officeDocument/2006/relationships/image" Target="../media/image0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6.jpg"/><Relationship Id="rId4" Type="http://schemas.openxmlformats.org/officeDocument/2006/relationships/image" Target="../media/image08.jpg"/><Relationship Id="rId5" Type="http://schemas.openxmlformats.org/officeDocument/2006/relationships/image" Target="../media/image0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www.merriam-webster.com/dictionary/accessibley" TargetMode="External"/><Relationship Id="rId4" Type="http://schemas.openxmlformats.org/officeDocument/2006/relationships/hyperlink" Target="http://search.ebscohost.com.oclc.fullsail.edu:81/login.aspx?direct=true&amp;db=funk&amp;AN=BL122275&amp;site=ehost-live" TargetMode="External"/><Relationship Id="rId5" Type="http://schemas.openxmlformats.org/officeDocument/2006/relationships/hyperlink" Target="http://search.ebscohost.com.oclc.fullsail.edu:81/login.aspx?direct=true&amp;db=a9h&amp;AN=11205903&amp;site=ehost-live" TargetMode="External"/><Relationship Id="rId6" Type="http://schemas.openxmlformats.org/officeDocument/2006/relationships/hyperlink" Target="http://search.ebscohost.com.oclc.fullsail.edu:81/login.aspx?direct=true&amp;db=a9h&amp;AN=103674243&amp;site=ehost-live" TargetMode="External"/><Relationship Id="rId7" Type="http://schemas.openxmlformats.org/officeDocument/2006/relationships/hyperlink" Target="http://search.ebscohost.com.oclc.fullsail.edu:81/login.aspx?direct=true&amp;db=a9h&amp;AN=103674243&amp;site=ehost-live" TargetMode="External"/><Relationship Id="rId8" Type="http://schemas.openxmlformats.org/officeDocument/2006/relationships/hyperlink" Target="http://search.ebscohost.com.oclc.fullsail.edu:81/login.aspx?direct=true&amp;db=ufh&amp;AN=85587943&amp;site=ehost-liv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google.com/patents/US7927216" TargetMode="External"/><Relationship Id="rId4" Type="http://schemas.openxmlformats.org/officeDocument/2006/relationships/hyperlink" Target="http://search.ebscohost.com.oclc.fullsail.edu:81/login.aspx?direct=true&amp;db=bwh&amp;AN=201410230715PR.NEWS.USPR.SF45666&amp;site=ehost-live" TargetMode="External"/><Relationship Id="rId5" Type="http://schemas.openxmlformats.org/officeDocument/2006/relationships/hyperlink" Target="http://search.ebscohost.com.oclc.fullsail.edu:81/login.aspx?direct=true&amp;db=a9h&amp;AN=98972982&amp;site=ehost-live" TargetMode="External"/><Relationship Id="rId6" Type="http://schemas.openxmlformats.org/officeDocument/2006/relationships/hyperlink" Target="http://search.ebscohost.com.oclc.fullsail.edu:81/login.aspx?direct=true&amp;db=a9h&amp;AN=98972982&amp;site=ehost-live" TargetMode="External"/><Relationship Id="rId7" Type="http://schemas.openxmlformats.org/officeDocument/2006/relationships/hyperlink" Target="https://www.google.com/patents/US44947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idx="1" type="subTitle"/>
          </p:nvPr>
        </p:nvSpPr>
        <p:spPr>
          <a:xfrm>
            <a:off x="671250" y="3520724"/>
            <a:ext cx="7801500" cy="1524599"/>
          </a:xfrm>
          <a:prstGeom prst="rect">
            <a:avLst/>
          </a:prstGeom>
        </p:spPr>
        <p:txBody>
          <a:bodyPr anchorCtr="0" anchor="t" bIns="91425" lIns="91425" rIns="91425" tIns="91425">
            <a:noAutofit/>
          </a:bodyPr>
          <a:lstStyle/>
          <a:p>
            <a:pPr lvl="0" rtl="0">
              <a:spcBef>
                <a:spcPts val="0"/>
              </a:spcBef>
              <a:buNone/>
            </a:pPr>
            <a:r>
              <a:rPr lang="en"/>
              <a:t>Ronald Bresett, Rey Acevedo, Dakota Brower, Scott Dolham, Michelle Elmgren </a:t>
            </a:r>
          </a:p>
          <a:p>
            <a:pPr lvl="0" rtl="0">
              <a:spcBef>
                <a:spcPts val="0"/>
              </a:spcBef>
              <a:buNone/>
            </a:pPr>
            <a:r>
              <a:rPr lang="en"/>
              <a:t>Team Assignment 2 </a:t>
            </a:r>
          </a:p>
          <a:p>
            <a:pPr lvl="0">
              <a:spcBef>
                <a:spcPts val="0"/>
              </a:spcBef>
              <a:buClr>
                <a:srgbClr val="000000"/>
              </a:buClr>
              <a:buSzPct val="52380"/>
              <a:buFont typeface="Arial"/>
              <a:buNone/>
            </a:pPr>
            <a:r>
              <a:rPr lang="en"/>
              <a:t>Full Sail University</a:t>
            </a:r>
          </a:p>
        </p:txBody>
      </p:sp>
      <p:pic>
        <p:nvPicPr>
          <p:cNvPr id="60" name="Shape 60"/>
          <p:cNvPicPr preferRelativeResize="0"/>
          <p:nvPr/>
        </p:nvPicPr>
        <p:blipFill rotWithShape="1">
          <a:blip r:embed="rId3">
            <a:alphaModFix/>
          </a:blip>
          <a:srcRect b="40218" l="30981" r="25975" t="27663"/>
          <a:stretch/>
        </p:blipFill>
        <p:spPr>
          <a:xfrm>
            <a:off x="2144337" y="762325"/>
            <a:ext cx="4855324" cy="2717349"/>
          </a:xfrm>
          <a:prstGeom prst="rect">
            <a:avLst/>
          </a:prstGeom>
          <a:noFill/>
          <a:ln>
            <a:noFill/>
          </a:ln>
        </p:spPr>
      </p:pic>
      <p:sp>
        <p:nvSpPr>
          <p:cNvPr id="61" name="Shape 61"/>
          <p:cNvSpPr txBox="1"/>
          <p:nvPr>
            <p:ph type="ctrTitle"/>
          </p:nvPr>
        </p:nvSpPr>
        <p:spPr>
          <a:xfrm>
            <a:off x="808025" y="0"/>
            <a:ext cx="7801500" cy="1148099"/>
          </a:xfrm>
          <a:prstGeom prst="rect">
            <a:avLst/>
          </a:prstGeom>
        </p:spPr>
        <p:txBody>
          <a:bodyPr anchorCtr="0" anchor="b" bIns="91425" lIns="91425" rIns="91425" tIns="91425">
            <a:noAutofit/>
          </a:bodyPr>
          <a:lstStyle/>
          <a:p>
            <a:pPr lvl="0">
              <a:spcBef>
                <a:spcPts val="0"/>
              </a:spcBef>
              <a:buNone/>
            </a:pPr>
            <a:r>
              <a:rPr lang="en"/>
              <a:t>The Force Grip</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1" type="body"/>
          </p:nvPr>
        </p:nvSpPr>
        <p:spPr>
          <a:xfrm>
            <a:off x="311700" y="1152475"/>
            <a:ext cx="5647200" cy="3416400"/>
          </a:xfrm>
          <a:prstGeom prst="rect">
            <a:avLst/>
          </a:prstGeom>
        </p:spPr>
        <p:txBody>
          <a:bodyPr anchorCtr="0" anchor="t" bIns="91425" lIns="91425" rIns="91425" tIns="91425">
            <a:noAutofit/>
          </a:bodyPr>
          <a:lstStyle/>
          <a:p>
            <a:pPr lvl="0">
              <a:spcBef>
                <a:spcPts val="0"/>
              </a:spcBef>
              <a:buNone/>
            </a:pPr>
            <a:r>
              <a:rPr lang="en"/>
              <a:t>The primary feature taken from Ron’s design was it’s ease of motion. This feature was taken into account to accommodate the player’s comfort level and increase play times. The main body of the controller is molded in a form that the hand can easily rest on. Instead of the user having to move their arm and hand about to control the device, it will be strapped to the player’s hand and controlled more by their wrist movement rather than the hand. This allows the player the to be more comfortable while playing and increase their ease of access to the controls.</a:t>
            </a:r>
          </a:p>
        </p:txBody>
      </p:sp>
      <p:pic>
        <p:nvPicPr>
          <p:cNvPr id="121" name="Shape 121"/>
          <p:cNvPicPr preferRelativeResize="0"/>
          <p:nvPr/>
        </p:nvPicPr>
        <p:blipFill rotWithShape="1">
          <a:blip r:embed="rId3">
            <a:alphaModFix/>
          </a:blip>
          <a:srcRect b="13772" l="19107" r="23768" t="13627"/>
          <a:stretch/>
        </p:blipFill>
        <p:spPr>
          <a:xfrm>
            <a:off x="5994226" y="391100"/>
            <a:ext cx="3049624" cy="4698474"/>
          </a:xfrm>
          <a:prstGeom prst="rect">
            <a:avLst/>
          </a:prstGeom>
          <a:noFill/>
          <a:ln>
            <a:noFill/>
          </a:ln>
        </p:spPr>
      </p:pic>
      <p:sp>
        <p:nvSpPr>
          <p:cNvPr id="122" name="Shape 12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Design Method - Ease of Motion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idx="1" type="body"/>
          </p:nvPr>
        </p:nvSpPr>
        <p:spPr>
          <a:xfrm>
            <a:off x="262675" y="1081475"/>
            <a:ext cx="4153500" cy="3416400"/>
          </a:xfrm>
          <a:prstGeom prst="rect">
            <a:avLst/>
          </a:prstGeom>
        </p:spPr>
        <p:txBody>
          <a:bodyPr anchorCtr="0" anchor="t" bIns="91425" lIns="91425" rIns="91425" tIns="91425">
            <a:noAutofit/>
          </a:bodyPr>
          <a:lstStyle/>
          <a:p>
            <a:pPr lvl="0">
              <a:spcBef>
                <a:spcPts val="0"/>
              </a:spcBef>
              <a:buNone/>
            </a:pPr>
            <a:r>
              <a:rPr lang="en" sz="1400"/>
              <a:t>The main feature that stood out from Michelle’s original design was the accessibility of the buttons. In order to incorporate that, the button design on the controller had to be carefully considered. The iPhone only has a few actual pressable buttons, while game controllers conventionally have more buttons to use. The next problem was making the weight distribution as evenly and smooth as possible for player interaction. To solve this, the buttons were clustered closer together on the model instead of spreading them evenly along the length of the piece. Ideally, this allows the player to use the controller in a way that doesn’t cause too much shifting in weight, which potentially would overall</a:t>
            </a:r>
          </a:p>
        </p:txBody>
      </p:sp>
      <p:pic>
        <p:nvPicPr>
          <p:cNvPr id="128" name="Shape 128"/>
          <p:cNvPicPr preferRelativeResize="0"/>
          <p:nvPr/>
        </p:nvPicPr>
        <p:blipFill rotWithShape="1">
          <a:blip r:embed="rId3">
            <a:alphaModFix/>
          </a:blip>
          <a:srcRect b="22148" l="30852" r="32011" t="20038"/>
          <a:stretch/>
        </p:blipFill>
        <p:spPr>
          <a:xfrm>
            <a:off x="4464650" y="920325"/>
            <a:ext cx="2263875" cy="2643399"/>
          </a:xfrm>
          <a:prstGeom prst="rect">
            <a:avLst/>
          </a:prstGeom>
          <a:noFill/>
          <a:ln>
            <a:noFill/>
          </a:ln>
        </p:spPr>
      </p:pic>
      <p:pic>
        <p:nvPicPr>
          <p:cNvPr id="129" name="Shape 129"/>
          <p:cNvPicPr preferRelativeResize="0"/>
          <p:nvPr/>
        </p:nvPicPr>
        <p:blipFill rotWithShape="1">
          <a:blip r:embed="rId4">
            <a:alphaModFix/>
          </a:blip>
          <a:srcRect b="19200" l="37633" r="25230" t="22982"/>
          <a:stretch/>
        </p:blipFill>
        <p:spPr>
          <a:xfrm>
            <a:off x="6728525" y="920325"/>
            <a:ext cx="2263875" cy="2643399"/>
          </a:xfrm>
          <a:prstGeom prst="rect">
            <a:avLst/>
          </a:prstGeom>
          <a:noFill/>
          <a:ln>
            <a:noFill/>
          </a:ln>
        </p:spPr>
      </p:pic>
      <p:sp>
        <p:nvSpPr>
          <p:cNvPr id="130" name="Shape 130"/>
          <p:cNvSpPr txBox="1"/>
          <p:nvPr/>
        </p:nvSpPr>
        <p:spPr>
          <a:xfrm>
            <a:off x="4464650" y="3531850"/>
            <a:ext cx="4465199" cy="1538399"/>
          </a:xfrm>
          <a:prstGeom prst="rect">
            <a:avLst/>
          </a:prstGeom>
          <a:noFill/>
          <a:ln>
            <a:noFill/>
          </a:ln>
        </p:spPr>
        <p:txBody>
          <a:bodyPr anchorCtr="0" anchor="t" bIns="91425" lIns="91425" rIns="91425" tIns="91425">
            <a:noAutofit/>
          </a:bodyPr>
          <a:lstStyle/>
          <a:p>
            <a:pPr lvl="0">
              <a:lnSpc>
                <a:spcPct val="115000"/>
              </a:lnSpc>
              <a:spcBef>
                <a:spcPts val="0"/>
              </a:spcBef>
              <a:buNone/>
            </a:pPr>
            <a:r>
              <a:rPr lang="en">
                <a:solidFill>
                  <a:schemeClr val="accent3"/>
                </a:solidFill>
                <a:latin typeface="Average"/>
                <a:ea typeface="Average"/>
                <a:cs typeface="Average"/>
                <a:sym typeface="Average"/>
              </a:rPr>
              <a:t>reduce the strain of reaching and extra time it takes to perform an action. That action time reduction could be key to improving player responsiveness to game play stimuli as well. </a:t>
            </a:r>
          </a:p>
        </p:txBody>
      </p:sp>
      <p:sp>
        <p:nvSpPr>
          <p:cNvPr id="131" name="Shape 131"/>
          <p:cNvSpPr txBox="1"/>
          <p:nvPr>
            <p:ph type="title"/>
          </p:nvPr>
        </p:nvSpPr>
        <p:spPr>
          <a:xfrm>
            <a:off x="311700" y="381600"/>
            <a:ext cx="8520599" cy="572699"/>
          </a:xfrm>
          <a:prstGeom prst="rect">
            <a:avLst/>
          </a:prstGeom>
        </p:spPr>
        <p:txBody>
          <a:bodyPr anchorCtr="0" anchor="t" bIns="91425" lIns="91425" rIns="91425" tIns="91425">
            <a:noAutofit/>
          </a:bodyPr>
          <a:lstStyle/>
          <a:p>
            <a:pPr lvl="0" rtl="0">
              <a:spcBef>
                <a:spcPts val="0"/>
              </a:spcBef>
              <a:buNone/>
            </a:pPr>
            <a:r>
              <a:rPr lang="en"/>
              <a:t>Design Method - Button Configurations</a:t>
            </a:r>
          </a:p>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Design Method - Lap/Table Top &amp; Modular Layout</a:t>
            </a:r>
          </a:p>
        </p:txBody>
      </p:sp>
      <p:sp>
        <p:nvSpPr>
          <p:cNvPr id="137" name="Shape 137"/>
          <p:cNvSpPr txBox="1"/>
          <p:nvPr>
            <p:ph idx="1" type="body"/>
          </p:nvPr>
        </p:nvSpPr>
        <p:spPr>
          <a:xfrm>
            <a:off x="223575" y="1289550"/>
            <a:ext cx="4671599" cy="3458699"/>
          </a:xfrm>
          <a:prstGeom prst="rect">
            <a:avLst/>
          </a:prstGeom>
        </p:spPr>
        <p:txBody>
          <a:bodyPr anchorCtr="0" anchor="t" bIns="91425" lIns="91425" rIns="91425" tIns="91425">
            <a:noAutofit/>
          </a:bodyPr>
          <a:lstStyle/>
          <a:p>
            <a:pPr lvl="0">
              <a:spcBef>
                <a:spcPts val="0"/>
              </a:spcBef>
              <a:buNone/>
            </a:pPr>
            <a:r>
              <a:rPr lang="en"/>
              <a:t>The table top design that Rey created is to allow the player to comfortably play either on a flat surface (like a table) or to play on their lap. It was added to the final design because it allows the player to freely play the way they’re most comfortable with without being restricted to only one method of playing. The modular aspect of the controller needed to be implemented because it caters to both left and right handed players.</a:t>
            </a:r>
          </a:p>
        </p:txBody>
      </p:sp>
      <p:pic>
        <p:nvPicPr>
          <p:cNvPr id="138" name="Shape 138"/>
          <p:cNvPicPr preferRelativeResize="0"/>
          <p:nvPr/>
        </p:nvPicPr>
        <p:blipFill rotWithShape="1">
          <a:blip r:embed="rId3">
            <a:alphaModFix/>
          </a:blip>
          <a:srcRect b="0" l="13028" r="0" t="0"/>
          <a:stretch/>
        </p:blipFill>
        <p:spPr>
          <a:xfrm>
            <a:off x="4924400" y="1321637"/>
            <a:ext cx="4147826" cy="33945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Design Method - Bluetooth/Rechargeable Battery</a:t>
            </a:r>
          </a:p>
          <a:p>
            <a:pPr lvl="0" rtl="0">
              <a:spcBef>
                <a:spcPts val="0"/>
              </a:spcBef>
              <a:buNone/>
            </a:pPr>
            <a:r>
              <a:t/>
            </a:r>
            <a:endParaRPr/>
          </a:p>
          <a:p>
            <a:pPr lvl="0">
              <a:spcBef>
                <a:spcPts val="0"/>
              </a:spcBef>
              <a:buNone/>
            </a:pPr>
            <a:r>
              <a:t/>
            </a:r>
            <a:endParaRPr/>
          </a:p>
        </p:txBody>
      </p:sp>
      <p:sp>
        <p:nvSpPr>
          <p:cNvPr id="144" name="Shape 144"/>
          <p:cNvSpPr txBox="1"/>
          <p:nvPr>
            <p:ph idx="1" type="body"/>
          </p:nvPr>
        </p:nvSpPr>
        <p:spPr>
          <a:xfrm>
            <a:off x="2789900" y="1152475"/>
            <a:ext cx="6042300" cy="2750999"/>
          </a:xfrm>
          <a:prstGeom prst="rect">
            <a:avLst/>
          </a:prstGeom>
        </p:spPr>
        <p:txBody>
          <a:bodyPr anchorCtr="0" anchor="t" bIns="91425" lIns="91425" rIns="91425" tIns="91425">
            <a:noAutofit/>
          </a:bodyPr>
          <a:lstStyle/>
          <a:p>
            <a:pPr lvl="0">
              <a:spcBef>
                <a:spcPts val="0"/>
              </a:spcBef>
              <a:buNone/>
            </a:pPr>
            <a:r>
              <a:rPr lang="en"/>
              <a:t>The design aspects from Scott’s original CAC that were transferred to our final design were the bluetooth connection and rechargeable battery pack. The bluetooth was chosen to allow for greater freedom of position for the player. Without a cord limiting the distance from the console, the player can sit wherever they are most comfortable. The rechargeable battery was chosen due to its efficiency over normal batteries.</a:t>
            </a:r>
          </a:p>
        </p:txBody>
      </p:sp>
      <p:pic>
        <p:nvPicPr>
          <p:cNvPr id="145" name="Shape 145"/>
          <p:cNvPicPr preferRelativeResize="0"/>
          <p:nvPr/>
        </p:nvPicPr>
        <p:blipFill>
          <a:blip r:embed="rId3">
            <a:alphaModFix/>
          </a:blip>
          <a:stretch>
            <a:fillRect/>
          </a:stretch>
        </p:blipFill>
        <p:spPr>
          <a:xfrm>
            <a:off x="541326" y="1327724"/>
            <a:ext cx="1966124" cy="32752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Design Method - Double Joystick/Sensors</a:t>
            </a:r>
          </a:p>
          <a:p>
            <a:pPr lvl="0">
              <a:spcBef>
                <a:spcPts val="0"/>
              </a:spcBef>
              <a:buNone/>
            </a:pPr>
            <a:r>
              <a:t/>
            </a:r>
            <a:endParaRPr/>
          </a:p>
        </p:txBody>
      </p:sp>
      <p:sp>
        <p:nvSpPr>
          <p:cNvPr id="151" name="Shape 151"/>
          <p:cNvSpPr txBox="1"/>
          <p:nvPr>
            <p:ph idx="1" type="body"/>
          </p:nvPr>
        </p:nvSpPr>
        <p:spPr>
          <a:xfrm>
            <a:off x="311700" y="1076275"/>
            <a:ext cx="8520599" cy="3416400"/>
          </a:xfrm>
          <a:prstGeom prst="rect">
            <a:avLst/>
          </a:prstGeom>
        </p:spPr>
        <p:txBody>
          <a:bodyPr anchorCtr="0" anchor="t" bIns="91425" lIns="91425" rIns="91425" tIns="91425">
            <a:noAutofit/>
          </a:bodyPr>
          <a:lstStyle/>
          <a:p>
            <a:pPr lvl="0" rtl="0">
              <a:spcBef>
                <a:spcPts val="0"/>
              </a:spcBef>
              <a:buNone/>
            </a:pPr>
            <a:r>
              <a:rPr lang="en" sz="1400"/>
              <a:t>Today's gamers are so used to having two analog sticks to work with. To accommodate for this in our design, we took Dakota’s idea of using a Double Joystick system. The main body of the controller is, itself, an analog stick with all of the buttons on it. Attached to it is also the second analog stick.</a:t>
            </a:r>
          </a:p>
          <a:p>
            <a:pPr lvl="0" rtl="0">
              <a:spcBef>
                <a:spcPts val="0"/>
              </a:spcBef>
              <a:buNone/>
            </a:pPr>
            <a:r>
              <a:rPr lang="en" sz="1400"/>
              <a:t>The other feature that we adopted from Dakota’s original design is his Sensor Button. This is a sensor that takes place of the lower buttons (the A and B buttons) of our design. This makes it easier for the player to activate these buttons without straining their fingers.</a:t>
            </a:r>
          </a:p>
          <a:p>
            <a:pPr lvl="0">
              <a:spcBef>
                <a:spcPts val="0"/>
              </a:spcBef>
              <a:buNone/>
            </a:pPr>
            <a:r>
              <a:t/>
            </a:r>
            <a:endParaRPr sz="1400"/>
          </a:p>
        </p:txBody>
      </p:sp>
      <p:pic>
        <p:nvPicPr>
          <p:cNvPr id="152" name="Shape 152"/>
          <p:cNvPicPr preferRelativeResize="0"/>
          <p:nvPr/>
        </p:nvPicPr>
        <p:blipFill>
          <a:blip r:embed="rId3">
            <a:alphaModFix/>
          </a:blip>
          <a:stretch>
            <a:fillRect/>
          </a:stretch>
        </p:blipFill>
        <p:spPr>
          <a:xfrm>
            <a:off x="5398540" y="3020450"/>
            <a:ext cx="2443334" cy="1848775"/>
          </a:xfrm>
          <a:prstGeom prst="rect">
            <a:avLst/>
          </a:prstGeom>
          <a:noFill/>
          <a:ln>
            <a:noFill/>
          </a:ln>
        </p:spPr>
      </p:pic>
      <p:pic>
        <p:nvPicPr>
          <p:cNvPr id="153" name="Shape 153"/>
          <p:cNvPicPr preferRelativeResize="0"/>
          <p:nvPr/>
        </p:nvPicPr>
        <p:blipFill>
          <a:blip r:embed="rId4">
            <a:alphaModFix/>
          </a:blip>
          <a:stretch>
            <a:fillRect/>
          </a:stretch>
        </p:blipFill>
        <p:spPr>
          <a:xfrm>
            <a:off x="1484949" y="2921611"/>
            <a:ext cx="1533800" cy="20464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Schematic Diagrams - Concept Art</a:t>
            </a:r>
          </a:p>
        </p:txBody>
      </p:sp>
      <p:pic>
        <p:nvPicPr>
          <p:cNvPr id="159" name="Shape 159"/>
          <p:cNvPicPr preferRelativeResize="0"/>
          <p:nvPr/>
        </p:nvPicPr>
        <p:blipFill rotWithShape="1">
          <a:blip r:embed="rId3">
            <a:alphaModFix/>
          </a:blip>
          <a:srcRect b="20506" l="15245" r="14465" t="8901"/>
          <a:stretch/>
        </p:blipFill>
        <p:spPr>
          <a:xfrm>
            <a:off x="3308012" y="1214750"/>
            <a:ext cx="2527976" cy="1904199"/>
          </a:xfrm>
          <a:prstGeom prst="rect">
            <a:avLst/>
          </a:prstGeom>
          <a:noFill/>
          <a:ln>
            <a:noFill/>
          </a:ln>
        </p:spPr>
      </p:pic>
      <p:pic>
        <p:nvPicPr>
          <p:cNvPr id="160" name="Shape 160"/>
          <p:cNvPicPr preferRelativeResize="0"/>
          <p:nvPr/>
        </p:nvPicPr>
        <p:blipFill rotWithShape="1">
          <a:blip r:embed="rId4">
            <a:alphaModFix/>
          </a:blip>
          <a:srcRect b="34882" l="19470" r="31236" t="16027"/>
          <a:stretch/>
        </p:blipFill>
        <p:spPr>
          <a:xfrm>
            <a:off x="591312" y="3240525"/>
            <a:ext cx="2183099" cy="1630575"/>
          </a:xfrm>
          <a:prstGeom prst="rect">
            <a:avLst/>
          </a:prstGeom>
          <a:noFill/>
          <a:ln>
            <a:noFill/>
          </a:ln>
        </p:spPr>
      </p:pic>
      <p:pic>
        <p:nvPicPr>
          <p:cNvPr id="161" name="Shape 161"/>
          <p:cNvPicPr preferRelativeResize="0"/>
          <p:nvPr/>
        </p:nvPicPr>
        <p:blipFill rotWithShape="1">
          <a:blip r:embed="rId5">
            <a:alphaModFix/>
          </a:blip>
          <a:srcRect b="36392" l="30435" r="19939" t="17377"/>
          <a:stretch/>
        </p:blipFill>
        <p:spPr>
          <a:xfrm>
            <a:off x="6292625" y="3271350"/>
            <a:ext cx="2333800" cy="1630575"/>
          </a:xfrm>
          <a:prstGeom prst="rect">
            <a:avLst/>
          </a:prstGeom>
          <a:noFill/>
          <a:ln>
            <a:noFill/>
          </a:ln>
        </p:spPr>
      </p:pic>
      <p:sp>
        <p:nvSpPr>
          <p:cNvPr id="162" name="Shape 162"/>
          <p:cNvSpPr txBox="1"/>
          <p:nvPr/>
        </p:nvSpPr>
        <p:spPr>
          <a:xfrm>
            <a:off x="1165675" y="2848275"/>
            <a:ext cx="1034399" cy="461699"/>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accent3"/>
                </a:solidFill>
                <a:latin typeface="Average"/>
                <a:ea typeface="Average"/>
                <a:cs typeface="Average"/>
                <a:sym typeface="Average"/>
              </a:rPr>
              <a:t>Left View</a:t>
            </a:r>
          </a:p>
        </p:txBody>
      </p:sp>
      <p:sp>
        <p:nvSpPr>
          <p:cNvPr id="163" name="Shape 163"/>
          <p:cNvSpPr txBox="1"/>
          <p:nvPr/>
        </p:nvSpPr>
        <p:spPr>
          <a:xfrm>
            <a:off x="3747000" y="3087375"/>
            <a:ext cx="1650000" cy="390299"/>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accent3"/>
                </a:solidFill>
                <a:latin typeface="Average"/>
                <a:ea typeface="Average"/>
                <a:cs typeface="Average"/>
                <a:sym typeface="Average"/>
              </a:rPr>
              <a:t>Top-down View</a:t>
            </a:r>
          </a:p>
        </p:txBody>
      </p:sp>
      <p:sp>
        <p:nvSpPr>
          <p:cNvPr id="164" name="Shape 164"/>
          <p:cNvSpPr txBox="1"/>
          <p:nvPr/>
        </p:nvSpPr>
        <p:spPr>
          <a:xfrm>
            <a:off x="6893579" y="2917725"/>
            <a:ext cx="1131899" cy="3228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accent3"/>
                </a:solidFill>
                <a:latin typeface="Average"/>
                <a:ea typeface="Average"/>
                <a:cs typeface="Average"/>
                <a:sym typeface="Average"/>
              </a:rPr>
              <a:t>Right View</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Schematic Diagrams - Dimensions</a:t>
            </a:r>
          </a:p>
        </p:txBody>
      </p:sp>
      <p:pic>
        <p:nvPicPr>
          <p:cNvPr id="170" name="Shape 170"/>
          <p:cNvPicPr preferRelativeResize="0"/>
          <p:nvPr/>
        </p:nvPicPr>
        <p:blipFill>
          <a:blip r:embed="rId3">
            <a:alphaModFix/>
          </a:blip>
          <a:stretch>
            <a:fillRect/>
          </a:stretch>
        </p:blipFill>
        <p:spPr>
          <a:xfrm>
            <a:off x="5035041" y="1866575"/>
            <a:ext cx="3384833" cy="2538625"/>
          </a:xfrm>
          <a:prstGeom prst="rect">
            <a:avLst/>
          </a:prstGeom>
          <a:noFill/>
          <a:ln>
            <a:noFill/>
          </a:ln>
        </p:spPr>
      </p:pic>
      <p:pic>
        <p:nvPicPr>
          <p:cNvPr id="171" name="Shape 171"/>
          <p:cNvPicPr preferRelativeResize="0"/>
          <p:nvPr/>
        </p:nvPicPr>
        <p:blipFill>
          <a:blip r:embed="rId4">
            <a:alphaModFix/>
          </a:blip>
          <a:stretch>
            <a:fillRect/>
          </a:stretch>
        </p:blipFill>
        <p:spPr>
          <a:xfrm>
            <a:off x="449850" y="1866575"/>
            <a:ext cx="3384825" cy="2538625"/>
          </a:xfrm>
          <a:prstGeom prst="rect">
            <a:avLst/>
          </a:prstGeom>
          <a:noFill/>
          <a:ln>
            <a:noFill/>
          </a:ln>
        </p:spPr>
      </p:pic>
      <p:sp>
        <p:nvSpPr>
          <p:cNvPr id="172" name="Shape 172"/>
          <p:cNvSpPr txBox="1"/>
          <p:nvPr/>
        </p:nvSpPr>
        <p:spPr>
          <a:xfrm>
            <a:off x="1202350" y="1503275"/>
            <a:ext cx="1879800" cy="3633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accent3"/>
                </a:solidFill>
                <a:latin typeface="Average"/>
                <a:ea typeface="Average"/>
                <a:cs typeface="Average"/>
                <a:sym typeface="Average"/>
              </a:rPr>
              <a:t>Top Down View</a:t>
            </a:r>
          </a:p>
        </p:txBody>
      </p:sp>
      <p:sp>
        <p:nvSpPr>
          <p:cNvPr id="173" name="Shape 173"/>
          <p:cNvSpPr txBox="1"/>
          <p:nvPr/>
        </p:nvSpPr>
        <p:spPr>
          <a:xfrm>
            <a:off x="5787550" y="1503275"/>
            <a:ext cx="1879800" cy="363300"/>
          </a:xfrm>
          <a:prstGeom prst="rect">
            <a:avLst/>
          </a:prstGeom>
          <a:noFill/>
          <a:ln>
            <a:noFill/>
          </a:ln>
        </p:spPr>
        <p:txBody>
          <a:bodyPr anchorCtr="0" anchor="t" bIns="91425" lIns="91425" rIns="91425" tIns="91425">
            <a:noAutofit/>
          </a:bodyPr>
          <a:lstStyle/>
          <a:p>
            <a:pPr lvl="0" rtl="0" algn="ctr">
              <a:spcBef>
                <a:spcPts val="0"/>
              </a:spcBef>
              <a:buNone/>
            </a:pPr>
            <a:r>
              <a:rPr lang="en">
                <a:solidFill>
                  <a:schemeClr val="accent3"/>
                </a:solidFill>
                <a:latin typeface="Average"/>
                <a:ea typeface="Average"/>
                <a:cs typeface="Average"/>
                <a:sym typeface="Average"/>
              </a:rPr>
              <a:t>Back View</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Schematic Diagrams - Explanation of Features</a:t>
            </a:r>
          </a:p>
        </p:txBody>
      </p:sp>
      <p:pic>
        <p:nvPicPr>
          <p:cNvPr id="179" name="Shape 179"/>
          <p:cNvPicPr preferRelativeResize="0"/>
          <p:nvPr/>
        </p:nvPicPr>
        <p:blipFill>
          <a:blip r:embed="rId3">
            <a:alphaModFix/>
          </a:blip>
          <a:stretch>
            <a:fillRect/>
          </a:stretch>
        </p:blipFill>
        <p:spPr>
          <a:xfrm>
            <a:off x="4613333" y="1746725"/>
            <a:ext cx="4391166" cy="3293374"/>
          </a:xfrm>
          <a:prstGeom prst="rect">
            <a:avLst/>
          </a:prstGeom>
          <a:noFill/>
          <a:ln>
            <a:noFill/>
          </a:ln>
        </p:spPr>
      </p:pic>
      <p:pic>
        <p:nvPicPr>
          <p:cNvPr id="180" name="Shape 180"/>
          <p:cNvPicPr preferRelativeResize="0"/>
          <p:nvPr/>
        </p:nvPicPr>
        <p:blipFill>
          <a:blip r:embed="rId4">
            <a:alphaModFix/>
          </a:blip>
          <a:stretch>
            <a:fillRect/>
          </a:stretch>
        </p:blipFill>
        <p:spPr>
          <a:xfrm>
            <a:off x="63425" y="1746725"/>
            <a:ext cx="4391174" cy="3293374"/>
          </a:xfrm>
          <a:prstGeom prst="rect">
            <a:avLst/>
          </a:prstGeom>
          <a:noFill/>
          <a:ln>
            <a:noFill/>
          </a:ln>
        </p:spPr>
      </p:pic>
      <p:sp>
        <p:nvSpPr>
          <p:cNvPr id="181" name="Shape 181"/>
          <p:cNvSpPr txBox="1"/>
          <p:nvPr/>
        </p:nvSpPr>
        <p:spPr>
          <a:xfrm>
            <a:off x="1702212" y="1345025"/>
            <a:ext cx="1113599" cy="4017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accent3"/>
                </a:solidFill>
                <a:latin typeface="Average"/>
                <a:ea typeface="Average"/>
                <a:cs typeface="Average"/>
                <a:sym typeface="Average"/>
              </a:rPr>
              <a:t>Back </a:t>
            </a:r>
            <a:r>
              <a:rPr lang="en">
                <a:solidFill>
                  <a:schemeClr val="accent3"/>
                </a:solidFill>
                <a:latin typeface="Average"/>
                <a:ea typeface="Average"/>
                <a:cs typeface="Average"/>
                <a:sym typeface="Average"/>
              </a:rPr>
              <a:t>View</a:t>
            </a:r>
          </a:p>
        </p:txBody>
      </p:sp>
      <p:sp>
        <p:nvSpPr>
          <p:cNvPr id="182" name="Shape 182"/>
          <p:cNvSpPr txBox="1"/>
          <p:nvPr/>
        </p:nvSpPr>
        <p:spPr>
          <a:xfrm>
            <a:off x="6252112" y="1345025"/>
            <a:ext cx="1113599" cy="401700"/>
          </a:xfrm>
          <a:prstGeom prst="rect">
            <a:avLst/>
          </a:prstGeom>
          <a:noFill/>
          <a:ln>
            <a:noFill/>
          </a:ln>
        </p:spPr>
        <p:txBody>
          <a:bodyPr anchorCtr="0" anchor="t" bIns="91425" lIns="91425" rIns="91425" tIns="91425">
            <a:noAutofit/>
          </a:bodyPr>
          <a:lstStyle/>
          <a:p>
            <a:pPr lvl="0" rtl="0" algn="ctr">
              <a:spcBef>
                <a:spcPts val="0"/>
              </a:spcBef>
              <a:buNone/>
            </a:pPr>
            <a:r>
              <a:rPr lang="en">
                <a:solidFill>
                  <a:schemeClr val="accent3"/>
                </a:solidFill>
                <a:latin typeface="Average"/>
                <a:ea typeface="Average"/>
                <a:cs typeface="Average"/>
                <a:sym typeface="Average"/>
              </a:rPr>
              <a:t>Front View</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State and Defend Design Assumptions - Michelle</a:t>
            </a:r>
          </a:p>
        </p:txBody>
      </p:sp>
      <p:sp>
        <p:nvSpPr>
          <p:cNvPr id="188" name="Shape 188"/>
          <p:cNvSpPr txBox="1"/>
          <p:nvPr>
            <p:ph idx="1" type="body"/>
          </p:nvPr>
        </p:nvSpPr>
        <p:spPr>
          <a:xfrm>
            <a:off x="311700" y="1152475"/>
            <a:ext cx="8520599" cy="3589200"/>
          </a:xfrm>
          <a:prstGeom prst="rect">
            <a:avLst/>
          </a:prstGeom>
        </p:spPr>
        <p:txBody>
          <a:bodyPr anchorCtr="0" anchor="t" bIns="91425" lIns="91425" rIns="91425" tIns="91425">
            <a:noAutofit/>
          </a:bodyPr>
          <a:lstStyle/>
          <a:p>
            <a:pPr lvl="0" rtl="0">
              <a:spcBef>
                <a:spcPts val="0"/>
              </a:spcBef>
              <a:buNone/>
            </a:pPr>
            <a:r>
              <a:rPr lang="en" u="sng"/>
              <a:t>Why keep buttons close to each other in the controller layout?</a:t>
            </a:r>
          </a:p>
          <a:p>
            <a:pPr lvl="0" rtl="0">
              <a:spcBef>
                <a:spcPts val="0"/>
              </a:spcBef>
              <a:buNone/>
            </a:pPr>
            <a:r>
              <a:rPr lang="en" sz="1400"/>
              <a:t>As stated by this patent abstract:</a:t>
            </a:r>
          </a:p>
          <a:p>
            <a:pPr indent="0" lvl="0" marL="457200" rtl="0">
              <a:spcBef>
                <a:spcPts val="0"/>
              </a:spcBef>
              <a:buNone/>
            </a:pPr>
            <a:r>
              <a:rPr lang="en" sz="1400"/>
              <a:t>“In recent years, video game system handheld controllers have tended to become increasingly more complicated and more capable. Video game platforms offered by Nintendo and others have provided joysticks, cross-switches or other user-manipulable controls as a means for allowing the user to control game play in a variety of simple and sophisticated ways. Many handheld controllers provide multiple joysticks as well an array of trigger buttons, additional control buttons, memory ports, and other features.” (Nintendo Co, Ltd.)</a:t>
            </a:r>
          </a:p>
          <a:p>
            <a:pPr lvl="0">
              <a:spcBef>
                <a:spcPts val="0"/>
              </a:spcBef>
              <a:buNone/>
            </a:pPr>
            <a:r>
              <a:rPr lang="en" sz="1400"/>
              <a:t>Therefore, in our design we wanted to offer the player both simplicity and accessibility; however, the goal was also to provide the complex capabilities of controlling their gameplay in different ways. The buttons clustered and spaced together over the handle is meant to provide the player with the ability to interact with the buttons in a way that minimizes actual hand shifting or finger repositioning.</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State and Defend Design Assumptions - Scott</a:t>
            </a:r>
          </a:p>
          <a:p>
            <a:pPr lvl="0">
              <a:spcBef>
                <a:spcPts val="0"/>
              </a:spcBef>
              <a:buNone/>
            </a:pPr>
            <a:r>
              <a:t/>
            </a:r>
            <a:endParaRPr/>
          </a:p>
        </p:txBody>
      </p:sp>
      <p:sp>
        <p:nvSpPr>
          <p:cNvPr id="194" name="Shape 19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00000"/>
              </a:lnSpc>
              <a:spcBef>
                <a:spcPts val="0"/>
              </a:spcBef>
              <a:buNone/>
            </a:pPr>
            <a:r>
              <a:rPr lang="en" sz="1400" u="sng"/>
              <a:t>Why bluetooth?</a:t>
            </a:r>
            <a:br>
              <a:rPr lang="en" sz="1400"/>
            </a:br>
            <a:r>
              <a:rPr lang="en" sz="1400"/>
              <a:t>Aside from the fact that most game controllers are now wireless, having a wireless controller allows for far more freedom in terms of how the player can actually play the game. By freeing the tether between controller and console, there is no longer a limit of space the player can put between himself and the television, save for the typical 30 or so feet range of the bluetooth signal (Bluetooth, 2015). One final, but vital, reasoning for removing the cord from the controller is that a fit of rage can no longer pose a threat to the console due to the player yanking the controller in frustration (Wagner Jr., 1985).</a:t>
            </a:r>
          </a:p>
          <a:p>
            <a:pPr lvl="0">
              <a:lnSpc>
                <a:spcPct val="100000"/>
              </a:lnSpc>
              <a:spcBef>
                <a:spcPts val="0"/>
              </a:spcBef>
              <a:buNone/>
            </a:pPr>
            <a:r>
              <a:rPr lang="en" sz="1400" u="sng"/>
              <a:t>Why rechargeable battery?</a:t>
            </a:r>
            <a:br>
              <a:rPr lang="en" sz="1400"/>
            </a:br>
            <a:r>
              <a:rPr lang="en" sz="1400"/>
              <a:t>With the bluetooth connection, the controller will require a separate power source in order to be used. For this design, we chose to go with a built-in rechargeable NiMH battery. We chose this option for a few reasons. The first, is that a fully charged NiMH battery can last longer than hundreds of disposable AA batteries. This will ensure that players can play for as long as they wish without worrying about the battery life of the controller during play. NiMH batteries are also easily recycled, making them an environmentally friendly option (Bryant, 2003). The battery is charged via a mini-USB cable which can be plugged into any console with a USB slot or by use of a wall adapter.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Abstract</a:t>
            </a:r>
          </a:p>
        </p:txBody>
      </p:sp>
      <p:sp>
        <p:nvSpPr>
          <p:cNvPr id="67" name="Shape 6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t>The following presentation will cover the League of Awesome’s One Handed Controller Design Project. In it, each team member shares inspiration from their original design. Then, we discuss what features we took from the original design concepts of individual team members, as well as why we chose those specific features. Images demonstrate the design’s shape, size, and aesthetics. Layouts will map the design to three different game genres. The team built a simple prototype and playtests were conducted to analyze and see how an experienced gamer responded to our design. The team’s Post Mortem summarizes the good and bad experiences of the project along with what we would like to do differently next time.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State and Defend Design Assumptions - Rey</a:t>
            </a:r>
          </a:p>
          <a:p>
            <a:pPr lvl="0">
              <a:spcBef>
                <a:spcPts val="0"/>
              </a:spcBef>
              <a:buNone/>
            </a:pPr>
            <a:r>
              <a:t/>
            </a:r>
            <a:endParaRPr/>
          </a:p>
        </p:txBody>
      </p:sp>
      <p:sp>
        <p:nvSpPr>
          <p:cNvPr id="200" name="Shape 200"/>
          <p:cNvSpPr txBox="1"/>
          <p:nvPr>
            <p:ph idx="1" type="body"/>
          </p:nvPr>
        </p:nvSpPr>
        <p:spPr>
          <a:xfrm>
            <a:off x="311700" y="968600"/>
            <a:ext cx="8520599" cy="4174800"/>
          </a:xfrm>
          <a:prstGeom prst="rect">
            <a:avLst/>
          </a:prstGeom>
        </p:spPr>
        <p:txBody>
          <a:bodyPr anchorCtr="0" anchor="t" bIns="91425" lIns="91425" rIns="91425" tIns="91425">
            <a:noAutofit/>
          </a:bodyPr>
          <a:lstStyle/>
          <a:p>
            <a:pPr lvl="0" rtl="0">
              <a:lnSpc>
                <a:spcPct val="100000"/>
              </a:lnSpc>
              <a:spcBef>
                <a:spcPts val="0"/>
              </a:spcBef>
              <a:buNone/>
            </a:pPr>
            <a:r>
              <a:rPr lang="en" sz="1400" u="sng"/>
              <a:t>Why dual surface option design?</a:t>
            </a:r>
            <a:br>
              <a:rPr lang="en" sz="1400" u="sng"/>
            </a:br>
            <a:r>
              <a:rPr lang="en" sz="1400"/>
              <a:t>Allowing the player to choose how to utilize their controller is one step forward to a tangible freedom. It isn’t just about the experience obtained from the game. It is also about how they interact with the controller to make that experience possible. It gives the player flexibility as to whether they want sit back and relax on their couch (lap option), or simply lean forward and not worry about holding the device (table option). “Using a controller for an extended period of time is especially tiring for the hand which is holding the controller. This hand tends to get sore and/or stiff as it is used to grip the controller during play.” (Wagner Jr., 1985). </a:t>
            </a:r>
          </a:p>
          <a:p>
            <a:pPr lvl="0" rtl="0">
              <a:lnSpc>
                <a:spcPct val="100000"/>
              </a:lnSpc>
              <a:spcBef>
                <a:spcPts val="0"/>
              </a:spcBef>
              <a:buNone/>
            </a:pPr>
            <a:r>
              <a:rPr lang="en" sz="1400" u="sng"/>
              <a:t>Why modular design?</a:t>
            </a:r>
            <a:br>
              <a:rPr lang="en" sz="1400" u="sng"/>
            </a:br>
            <a:r>
              <a:rPr lang="en" sz="1400"/>
              <a:t>Having the modular design is really a logical step to personal and player success. The controller has to be ambidextrous in order to suffice the needs of both left or right handed players.  Being able to switch around buttons and the analog stick to an individual’s preference takes independence to a new level. </a:t>
            </a:r>
          </a:p>
          <a:p>
            <a:pPr indent="0" lvl="0" marL="457200" rtl="0">
              <a:lnSpc>
                <a:spcPct val="100000"/>
              </a:lnSpc>
              <a:spcBef>
                <a:spcPts val="0"/>
              </a:spcBef>
              <a:spcAft>
                <a:spcPts val="0"/>
              </a:spcAft>
              <a:buNone/>
            </a:pPr>
            <a:r>
              <a:rPr lang="en" sz="1400"/>
              <a:t>“One illustrative non-limiting exemplary aspect of the technology herein provides for positioning video game objects on the screen in response to the position of a handheld controller relative to the display. Rather than moving a joystick or cross-switch, the user simply moves the entire handheld controller.” (Nintendo Co., Ltd.)</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State and Defend Design Assumptions - Ron</a:t>
            </a:r>
          </a:p>
          <a:p>
            <a:pPr lvl="0">
              <a:spcBef>
                <a:spcPts val="0"/>
              </a:spcBef>
              <a:buNone/>
            </a:pPr>
            <a:r>
              <a:t/>
            </a:r>
            <a:endParaRPr/>
          </a:p>
        </p:txBody>
      </p:sp>
      <p:sp>
        <p:nvSpPr>
          <p:cNvPr id="206" name="Shape 20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15000"/>
              </a:lnSpc>
              <a:spcBef>
                <a:spcPts val="0"/>
              </a:spcBef>
              <a:buNone/>
            </a:pPr>
            <a:r>
              <a:rPr lang="en" sz="1400" u="sng"/>
              <a:t>Why Ease of Motion?</a:t>
            </a:r>
            <a:br>
              <a:rPr lang="en" sz="1400"/>
            </a:br>
            <a:r>
              <a:rPr lang="en" sz="1400"/>
              <a:t>The means in which the player interacts with the device is highly important. If they are straining to manipulate the controls then we, as designers, have failed. We choose to implement a wrist movement control for two reasons. Mainly, as stated by Shafer in </a:t>
            </a:r>
            <a:r>
              <a:rPr i="1" lang="en" sz="1400"/>
              <a:t>Presence: Teleoperators and Virtual Environments:</a:t>
            </a:r>
          </a:p>
          <a:p>
            <a:pPr indent="0" lvl="0" marL="457200" rtl="0">
              <a:lnSpc>
                <a:spcPct val="115000"/>
              </a:lnSpc>
              <a:spcBef>
                <a:spcPts val="0"/>
              </a:spcBef>
              <a:buNone/>
            </a:pPr>
            <a:r>
              <a:rPr lang="en" sz="1400"/>
              <a:t>“If the natural controllers allow for a closer match to these schemas, people will feel that this experience is more real than playing a videogame with a traditional button and joystick controller. Thus, more interactive NUIs result in higher perceived reality” (American Psychological Assoc., Shafer).</a:t>
            </a:r>
          </a:p>
          <a:p>
            <a:pPr lvl="0" rtl="0">
              <a:lnSpc>
                <a:spcPct val="115000"/>
              </a:lnSpc>
              <a:spcBef>
                <a:spcPts val="0"/>
              </a:spcBef>
              <a:buNone/>
            </a:pPr>
            <a:r>
              <a:rPr lang="en" sz="1400"/>
              <a:t>Secondly, studies have shown that controllers that are more interactive can be used as a therapy method for extremities. This form of therapy tends to be more engaging and may benefit patients that suffer from hemiparesis and even extremity neuromotor impairments (American Psychological Assoc., Crisco).</a:t>
            </a:r>
          </a:p>
          <a:p>
            <a:pPr lvl="0">
              <a:lnSpc>
                <a:spcPct val="100000"/>
              </a:lnSpc>
              <a:spcBef>
                <a:spcPts val="0"/>
              </a:spcBef>
              <a:buNone/>
            </a:pPr>
            <a:r>
              <a:t/>
            </a:r>
            <a:endParaRPr sz="14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State and Defend Design Assumptions - Dakota</a:t>
            </a:r>
          </a:p>
          <a:p>
            <a:pPr lvl="0">
              <a:spcBef>
                <a:spcPts val="0"/>
              </a:spcBef>
              <a:buNone/>
            </a:pPr>
            <a:r>
              <a:t/>
            </a:r>
            <a:endParaRPr/>
          </a:p>
        </p:txBody>
      </p:sp>
      <p:sp>
        <p:nvSpPr>
          <p:cNvPr id="212" name="Shape 212"/>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Today’s mobile games use haptic technology that generate tactile effects. These effects increase the perception of a greater quality game and add value with an enhanced sense of realism. This, in turn, will create greater user enjoyment, engagement, and thus improved game play (American Psychological Assoc., PR).</a:t>
            </a:r>
          </a:p>
          <a:p>
            <a:pPr lvl="0">
              <a:spcBef>
                <a:spcPts val="0"/>
              </a:spcBef>
              <a:buNone/>
            </a:pPr>
            <a:r>
              <a:rPr lang="en"/>
              <a:t>Another reason that we steered away from a more traditional design and went with the double joystick feature, is to have more of a natural controller for the player. As McGloin states in </a:t>
            </a:r>
            <a:r>
              <a:rPr i="1" lang="en"/>
              <a:t>Media Psychology</a:t>
            </a:r>
            <a:r>
              <a:rPr lang="en"/>
              <a:t>, “[Players] who experienced low levels of perceived controller naturalness as a result of using a traditional button and joystick controller experienced a much larger gap in their model matching process”.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Game Summary #1 - </a:t>
            </a:r>
            <a:r>
              <a:rPr i="1" lang="en"/>
              <a:t>Call of Duty: Modern Warfare</a:t>
            </a:r>
          </a:p>
        </p:txBody>
      </p:sp>
      <p:sp>
        <p:nvSpPr>
          <p:cNvPr id="218" name="Shape 218"/>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i="1" lang="en"/>
              <a:t>CoD: Modern Warfare</a:t>
            </a:r>
            <a:r>
              <a:rPr lang="en"/>
              <a:t> is a first person shooter played mostly for its online multiplayer.</a:t>
            </a:r>
          </a:p>
          <a:p>
            <a:pPr lvl="0" rtl="0">
              <a:spcBef>
                <a:spcPts val="0"/>
              </a:spcBef>
              <a:buNone/>
            </a:pPr>
            <a:r>
              <a:rPr lang="en"/>
              <a:t>Our design functions well for first person shooters because we made sure to take into consideration both modern analog stick functions combined with the need to use multiple controls at the same time. Keeping our controls localized allowed us to make sure that the players did not experience any unnecessary exertion or stress. Not to mention, the mobility of the wrist movement works in conjunction with the fast pace that characterize these types of games in this genre.</a:t>
            </a:r>
          </a:p>
          <a:p>
            <a:pPr lvl="0">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Game Description #1 - </a:t>
            </a:r>
            <a:r>
              <a:rPr i="1" lang="en"/>
              <a:t>Call of Duty: Modern Warfare</a:t>
            </a:r>
          </a:p>
        </p:txBody>
      </p:sp>
      <p:sp>
        <p:nvSpPr>
          <p:cNvPr id="224" name="Shape 224"/>
          <p:cNvSpPr txBox="1"/>
          <p:nvPr>
            <p:ph idx="1" type="body"/>
          </p:nvPr>
        </p:nvSpPr>
        <p:spPr>
          <a:xfrm>
            <a:off x="311700" y="1017725"/>
            <a:ext cx="3107699" cy="3416400"/>
          </a:xfrm>
          <a:prstGeom prst="rect">
            <a:avLst/>
          </a:prstGeom>
        </p:spPr>
        <p:txBody>
          <a:bodyPr anchorCtr="0" anchor="t" bIns="91425" lIns="91425" rIns="91425" tIns="91425">
            <a:noAutofit/>
          </a:bodyPr>
          <a:lstStyle/>
          <a:p>
            <a:pPr lvl="0">
              <a:spcBef>
                <a:spcPts val="0"/>
              </a:spcBef>
              <a:buNone/>
            </a:pPr>
            <a:r>
              <a:rPr lang="en" sz="1400"/>
              <a:t>The handle analog stick is used to control the camera movement. The traditional analog stick is used to control player movement. Clicking and holding the traditional analog stick will activate the Sprint, Dodge, or Hold Breath as appropriate. Clicking the handle analog stick will activate the Melee or change the Zoom as appropriate. The Start Button would pull up the in game menu. The Select Button will pull up in game stats.</a:t>
            </a:r>
          </a:p>
        </p:txBody>
      </p:sp>
      <p:pic>
        <p:nvPicPr>
          <p:cNvPr id="225" name="Shape 225"/>
          <p:cNvPicPr preferRelativeResize="0"/>
          <p:nvPr/>
        </p:nvPicPr>
        <p:blipFill>
          <a:blip r:embed="rId3">
            <a:alphaModFix/>
          </a:blip>
          <a:stretch>
            <a:fillRect/>
          </a:stretch>
        </p:blipFill>
        <p:spPr>
          <a:xfrm>
            <a:off x="3557775" y="927725"/>
            <a:ext cx="5586225" cy="41896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Game Summary # 2 - </a:t>
            </a:r>
            <a:r>
              <a:rPr i="1" lang="en"/>
              <a:t>Never Alone</a:t>
            </a:r>
          </a:p>
        </p:txBody>
      </p:sp>
      <p:sp>
        <p:nvSpPr>
          <p:cNvPr id="231" name="Shape 23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i="1" lang="en"/>
              <a:t>Never alone</a:t>
            </a:r>
            <a:r>
              <a:rPr lang="en"/>
              <a:t> is a side-scrolling puzzle game.</a:t>
            </a:r>
          </a:p>
          <a:p>
            <a:pPr lvl="0" rtl="0">
              <a:spcBef>
                <a:spcPts val="0"/>
              </a:spcBef>
              <a:buNone/>
            </a:pPr>
            <a:r>
              <a:rPr lang="en"/>
              <a:t>Our controller works with sidescrolling puzzles because the features are easily adapted to our unique design. This still allows for the players to use functions that they are familiar with, without a steep learning curve. The simple layout of our controller allows for easy memorization and adaptation.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Game Description #2 - </a:t>
            </a:r>
            <a:r>
              <a:rPr i="1" lang="en"/>
              <a:t>Never Alone</a:t>
            </a:r>
          </a:p>
        </p:txBody>
      </p:sp>
      <p:sp>
        <p:nvSpPr>
          <p:cNvPr id="237" name="Shape 237"/>
          <p:cNvSpPr txBox="1"/>
          <p:nvPr>
            <p:ph idx="1" type="body"/>
          </p:nvPr>
        </p:nvSpPr>
        <p:spPr>
          <a:xfrm>
            <a:off x="311700" y="1152475"/>
            <a:ext cx="3435900" cy="3416400"/>
          </a:xfrm>
          <a:prstGeom prst="rect">
            <a:avLst/>
          </a:prstGeom>
        </p:spPr>
        <p:txBody>
          <a:bodyPr anchorCtr="0" anchor="t" bIns="91425" lIns="91425" rIns="91425" tIns="91425">
            <a:noAutofit/>
          </a:bodyPr>
          <a:lstStyle/>
          <a:p>
            <a:pPr lvl="0">
              <a:spcBef>
                <a:spcPts val="0"/>
              </a:spcBef>
              <a:buNone/>
            </a:pPr>
            <a:r>
              <a:rPr lang="en"/>
              <a:t>The handle analog stick will be used to control the Bola. Pressing the handle will release it. The traditional analog stick will be used for player movement. The Start button will access the in game menu, while the Select button will be used for Insight.</a:t>
            </a:r>
          </a:p>
        </p:txBody>
      </p:sp>
      <p:pic>
        <p:nvPicPr>
          <p:cNvPr id="238" name="Shape 238"/>
          <p:cNvPicPr preferRelativeResize="0"/>
          <p:nvPr/>
        </p:nvPicPr>
        <p:blipFill>
          <a:blip r:embed="rId3">
            <a:alphaModFix/>
          </a:blip>
          <a:stretch>
            <a:fillRect/>
          </a:stretch>
        </p:blipFill>
        <p:spPr>
          <a:xfrm>
            <a:off x="3818400" y="1152475"/>
            <a:ext cx="5325600" cy="39942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Game Summary # 3 - </a:t>
            </a:r>
            <a:r>
              <a:rPr i="1" lang="en"/>
              <a:t>Halo Wars</a:t>
            </a:r>
          </a:p>
        </p:txBody>
      </p:sp>
      <p:sp>
        <p:nvSpPr>
          <p:cNvPr id="244" name="Shape 244"/>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i="1" lang="en"/>
              <a:t>Halo Wars</a:t>
            </a:r>
            <a:r>
              <a:rPr lang="en"/>
              <a:t> is an action packed real time strategy game. </a:t>
            </a:r>
          </a:p>
          <a:p>
            <a:pPr lvl="0" rtl="0">
              <a:spcBef>
                <a:spcPts val="0"/>
              </a:spcBef>
              <a:buNone/>
            </a:pPr>
            <a:r>
              <a:rPr lang="en"/>
              <a:t>The game requires players to be able to pan around the map while commanding troops. Our controller performed well while manipulating these actions because of the ability to access all of the buttons with very little hand repositioning. This is very important in a game like this because there is an extreme focus on multitasking. </a:t>
            </a:r>
          </a:p>
          <a:p>
            <a:pPr lvl="0" rtl="0">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Game Description #3 - </a:t>
            </a:r>
            <a:r>
              <a:rPr i="1" lang="en"/>
              <a:t>Halo Wars</a:t>
            </a:r>
          </a:p>
        </p:txBody>
      </p:sp>
      <p:sp>
        <p:nvSpPr>
          <p:cNvPr id="250" name="Shape 250"/>
          <p:cNvSpPr txBox="1"/>
          <p:nvPr>
            <p:ph idx="1" type="body"/>
          </p:nvPr>
        </p:nvSpPr>
        <p:spPr>
          <a:xfrm>
            <a:off x="311700" y="1152475"/>
            <a:ext cx="4072799" cy="3416400"/>
          </a:xfrm>
          <a:prstGeom prst="rect">
            <a:avLst/>
          </a:prstGeom>
        </p:spPr>
        <p:txBody>
          <a:bodyPr anchorCtr="0" anchor="t" bIns="91425" lIns="91425" rIns="91425" tIns="91425">
            <a:noAutofit/>
          </a:bodyPr>
          <a:lstStyle/>
          <a:p>
            <a:pPr lvl="0">
              <a:spcBef>
                <a:spcPts val="0"/>
              </a:spcBef>
              <a:buNone/>
            </a:pPr>
            <a:r>
              <a:rPr lang="en"/>
              <a:t>The handle analog stick will control the camera movement. Pressing and moving the handle at the same time will rotate the camera. The traditional analog stick will activate different mechanics within the game. The Up direction will activate the players special power or hero. Left will cycle through the bases. Down will cycle through the player’s armies. Right will bring up the player’s alerts.</a:t>
            </a:r>
          </a:p>
        </p:txBody>
      </p:sp>
      <p:pic>
        <p:nvPicPr>
          <p:cNvPr id="251" name="Shape 251"/>
          <p:cNvPicPr preferRelativeResize="0"/>
          <p:nvPr/>
        </p:nvPicPr>
        <p:blipFill>
          <a:blip r:embed="rId3">
            <a:alphaModFix/>
          </a:blip>
          <a:stretch>
            <a:fillRect/>
          </a:stretch>
        </p:blipFill>
        <p:spPr>
          <a:xfrm>
            <a:off x="4496975" y="1661400"/>
            <a:ext cx="4647025" cy="348527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Prototype</a:t>
            </a:r>
          </a:p>
        </p:txBody>
      </p:sp>
      <p:sp>
        <p:nvSpPr>
          <p:cNvPr id="257" name="Shape 257"/>
          <p:cNvSpPr txBox="1"/>
          <p:nvPr>
            <p:ph idx="1" type="body"/>
          </p:nvPr>
        </p:nvSpPr>
        <p:spPr>
          <a:xfrm>
            <a:off x="311700" y="1113025"/>
            <a:ext cx="8520599" cy="3416400"/>
          </a:xfrm>
          <a:prstGeom prst="rect">
            <a:avLst/>
          </a:prstGeom>
        </p:spPr>
        <p:txBody>
          <a:bodyPr anchorCtr="0" anchor="t" bIns="91425" lIns="91425" rIns="91425" tIns="91425">
            <a:noAutofit/>
          </a:bodyPr>
          <a:lstStyle/>
          <a:p>
            <a:pPr lvl="0" rtl="0">
              <a:spcBef>
                <a:spcPts val="0"/>
              </a:spcBef>
              <a:buNone/>
            </a:pPr>
            <a:r>
              <a:rPr lang="en"/>
              <a:t>The following steps were taken to resemble the feeling and layout of the designed controller. Foam was cut down into a rounded square shape and blue paper wrapped around it to closely match the aesthetic design. Creatology Wiggle Eyes were painted to represent the yellow, blue, and grey buttons that the player would be pushing. Glitter textured scrapbook paper was used as sensor buttons on the controller prototype, so that the player could easily identify when their hand was touching the sensor (also to simulate that the sensor would potentially give a vibration response to the player when touched). Pipe cleaner was used for the Right and Left Bumpers, Right and Left Triggers, analog stick, and the base with which the Handle moves along different axis. Ribbon was used to simulate the hand strap to secure the hand close to the controller. A tie was used for the removable leg strap. Cardboard was used for the base.</a:t>
            </a:r>
          </a:p>
          <a:p>
            <a:pPr lv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Introduction</a:t>
            </a:r>
          </a:p>
        </p:txBody>
      </p:sp>
      <p:sp>
        <p:nvSpPr>
          <p:cNvPr id="73" name="Shape 73"/>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spcAft>
                <a:spcPts val="0"/>
              </a:spcAft>
              <a:buNone/>
            </a:pPr>
            <a:r>
              <a:rPr lang="en"/>
              <a:t>Accessibility is defined as being able to be reached or approached, used or obtained, or appreciated or understood (Accessible, 2015). With this project, we are trying to grow the gaming community by increasing its accessibility with an innovative and friendly controller designed for single-handed use. While there are some options available to handicapped gamers, these designs tend to be clustered and awkward to use. Our goal is to improve the quality of gaming for all gamers and make gaming easier for those with physical disabilities.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Prototype (Cont.)</a:t>
            </a:r>
          </a:p>
        </p:txBody>
      </p:sp>
      <p:pic>
        <p:nvPicPr>
          <p:cNvPr id="263" name="Shape 263"/>
          <p:cNvPicPr preferRelativeResize="0"/>
          <p:nvPr/>
        </p:nvPicPr>
        <p:blipFill rotWithShape="1">
          <a:blip r:embed="rId3">
            <a:alphaModFix/>
          </a:blip>
          <a:srcRect b="10580" l="0" r="25104" t="8650"/>
          <a:stretch/>
        </p:blipFill>
        <p:spPr>
          <a:xfrm>
            <a:off x="3878675" y="420675"/>
            <a:ext cx="5136501" cy="4154150"/>
          </a:xfrm>
          <a:prstGeom prst="rect">
            <a:avLst/>
          </a:prstGeom>
          <a:noFill/>
          <a:ln>
            <a:noFill/>
          </a:ln>
        </p:spPr>
      </p:pic>
      <p:pic>
        <p:nvPicPr>
          <p:cNvPr id="264" name="Shape 264"/>
          <p:cNvPicPr preferRelativeResize="0"/>
          <p:nvPr/>
        </p:nvPicPr>
        <p:blipFill rotWithShape="1">
          <a:blip r:embed="rId4">
            <a:alphaModFix/>
          </a:blip>
          <a:srcRect b="21089" l="12710" r="14988" t="26240"/>
          <a:stretch/>
        </p:blipFill>
        <p:spPr>
          <a:xfrm>
            <a:off x="119100" y="2589050"/>
            <a:ext cx="3634600" cy="19857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Play Test Session #1 - </a:t>
            </a:r>
            <a:r>
              <a:rPr i="1" lang="en"/>
              <a:t>Call of Duty Modern Warfare</a:t>
            </a:r>
          </a:p>
          <a:p>
            <a:pPr lvl="0" rtl="0">
              <a:spcBef>
                <a:spcPts val="0"/>
              </a:spcBef>
              <a:buNone/>
            </a:pPr>
            <a:r>
              <a:rPr lang="en"/>
              <a:t>Testing Time: 30 Minutes</a:t>
            </a:r>
          </a:p>
        </p:txBody>
      </p:sp>
      <p:sp>
        <p:nvSpPr>
          <p:cNvPr id="270" name="Shape 270"/>
          <p:cNvSpPr txBox="1"/>
          <p:nvPr>
            <p:ph idx="1" type="body"/>
          </p:nvPr>
        </p:nvSpPr>
        <p:spPr>
          <a:xfrm>
            <a:off x="311700" y="1783200"/>
            <a:ext cx="4697699" cy="2685600"/>
          </a:xfrm>
          <a:prstGeom prst="rect">
            <a:avLst/>
          </a:prstGeom>
        </p:spPr>
        <p:txBody>
          <a:bodyPr anchorCtr="0" anchor="t" bIns="91425" lIns="91425" rIns="91425" tIns="91425">
            <a:noAutofit/>
          </a:bodyPr>
          <a:lstStyle/>
          <a:p>
            <a:pPr lvl="0" rtl="0">
              <a:spcBef>
                <a:spcPts val="0"/>
              </a:spcBef>
              <a:buNone/>
            </a:pPr>
            <a:r>
              <a:rPr lang="en"/>
              <a:t>The playtester placed the controller in his lap and used both the hand strap and leg strap. The tester held the prototype and interacted with it while giving directions to the player with a connected controller to simulate gameplay. After the test session, the tester answered responses to questions about the controller.</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id="271" name="Shape 271"/>
          <p:cNvPicPr preferRelativeResize="0"/>
          <p:nvPr/>
        </p:nvPicPr>
        <p:blipFill rotWithShape="1">
          <a:blip r:embed="rId3">
            <a:alphaModFix/>
          </a:blip>
          <a:srcRect b="-5250" l="0" r="0" t="5250"/>
          <a:stretch/>
        </p:blipFill>
        <p:spPr>
          <a:xfrm>
            <a:off x="5435800" y="1310375"/>
            <a:ext cx="2934224" cy="39122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637599" cy="572699"/>
          </a:xfrm>
          <a:prstGeom prst="rect">
            <a:avLst/>
          </a:prstGeom>
        </p:spPr>
        <p:txBody>
          <a:bodyPr anchorCtr="0" anchor="t" bIns="91425" lIns="91425" rIns="91425" tIns="91425">
            <a:noAutofit/>
          </a:bodyPr>
          <a:lstStyle/>
          <a:p>
            <a:pPr lvl="0" rtl="0">
              <a:spcBef>
                <a:spcPts val="0"/>
              </a:spcBef>
              <a:buNone/>
            </a:pPr>
            <a:r>
              <a:rPr lang="en"/>
              <a:t>Play Test Session #1 - </a:t>
            </a:r>
            <a:r>
              <a:rPr i="1" lang="en"/>
              <a:t>Call of Duty Modern Warfare </a:t>
            </a:r>
            <a:r>
              <a:rPr lang="en"/>
              <a:t>(Cont.)</a:t>
            </a:r>
          </a:p>
          <a:p>
            <a:pPr lvl="0">
              <a:spcBef>
                <a:spcPts val="0"/>
              </a:spcBef>
              <a:buNone/>
            </a:pPr>
            <a:r>
              <a:t/>
            </a:r>
            <a:endParaRPr/>
          </a:p>
        </p:txBody>
      </p:sp>
      <p:sp>
        <p:nvSpPr>
          <p:cNvPr id="277" name="Shape 277"/>
          <p:cNvSpPr txBox="1"/>
          <p:nvPr>
            <p:ph idx="1" type="body"/>
          </p:nvPr>
        </p:nvSpPr>
        <p:spPr>
          <a:xfrm>
            <a:off x="311700" y="1250175"/>
            <a:ext cx="8520599" cy="3416400"/>
          </a:xfrm>
          <a:prstGeom prst="rect">
            <a:avLst/>
          </a:prstGeom>
        </p:spPr>
        <p:txBody>
          <a:bodyPr anchorCtr="0" anchor="t" bIns="91425" lIns="91425" rIns="91425" tIns="91425">
            <a:noAutofit/>
          </a:bodyPr>
          <a:lstStyle/>
          <a:p>
            <a:pPr lvl="0">
              <a:spcBef>
                <a:spcPts val="0"/>
              </a:spcBef>
              <a:buNone/>
            </a:pPr>
            <a:r>
              <a:rPr i="1" lang="en"/>
              <a:t>The Button Layout</a:t>
            </a:r>
            <a:r>
              <a:rPr lang="en"/>
              <a:t> - The tester said the button layout makes sense and demonstrated that he used the part of his finger before the first knuckle to access the buttons on top and then his fingertips to press the bottom set. He also commented that it felt like he kept hitting the triggers when using the bumpers and had to adjust his finger angle to avoid this happening. He said this was not uncomfortable to do, but just had to reposition fingers with a slight shift of the hand. The playtester explained that he did not place his fingertips in between the horizontal space of the two rows of buttons on the controller for resting, but rested them toward the bottom of the controller.</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445025"/>
            <a:ext cx="8700900" cy="572699"/>
          </a:xfrm>
          <a:prstGeom prst="rect">
            <a:avLst/>
          </a:prstGeom>
        </p:spPr>
        <p:txBody>
          <a:bodyPr anchorCtr="0" anchor="t" bIns="91425" lIns="91425" rIns="91425" tIns="91425">
            <a:noAutofit/>
          </a:bodyPr>
          <a:lstStyle/>
          <a:p>
            <a:pPr lvl="0" rtl="0">
              <a:spcBef>
                <a:spcPts val="0"/>
              </a:spcBef>
              <a:buNone/>
            </a:pPr>
            <a:r>
              <a:rPr lang="en"/>
              <a:t>Play Test Session #1 - </a:t>
            </a:r>
            <a:r>
              <a:rPr i="1" lang="en"/>
              <a:t>Call of Duty Modern Warfare</a:t>
            </a:r>
            <a:r>
              <a:rPr lang="en"/>
              <a:t> (Cont.)</a:t>
            </a:r>
          </a:p>
        </p:txBody>
      </p:sp>
      <p:sp>
        <p:nvSpPr>
          <p:cNvPr id="283" name="Shape 283"/>
          <p:cNvSpPr txBox="1"/>
          <p:nvPr>
            <p:ph idx="1" type="body"/>
          </p:nvPr>
        </p:nvSpPr>
        <p:spPr>
          <a:xfrm>
            <a:off x="311700" y="1194525"/>
            <a:ext cx="8520599" cy="3416400"/>
          </a:xfrm>
          <a:prstGeom prst="rect">
            <a:avLst/>
          </a:prstGeom>
        </p:spPr>
        <p:txBody>
          <a:bodyPr anchorCtr="0" anchor="t" bIns="91425" lIns="91425" rIns="91425" tIns="91425">
            <a:noAutofit/>
          </a:bodyPr>
          <a:lstStyle/>
          <a:p>
            <a:pPr lvl="0" rtl="0">
              <a:spcBef>
                <a:spcPts val="0"/>
              </a:spcBef>
              <a:buNone/>
            </a:pPr>
            <a:r>
              <a:rPr i="1" lang="en"/>
              <a:t>Unintended Consequence of Button Setup</a:t>
            </a:r>
            <a:r>
              <a:rPr lang="en"/>
              <a:t> - Though the designers did not intend this, the tester also stated that the he used his pinky fingers to reach the green sensor button and blue button. The play tester said that it would be easier to use his pinky to access them rather than the ring finger. Additionally, it seems that the tester found it easier to rest his pinky on that button. When asked if it was uncomfortable to use the pinky (as it is not typically used for controller layouts), the playtester said he didn’t mind it. </a:t>
            </a:r>
          </a:p>
          <a:p>
            <a:pPr lvl="0" rtl="0">
              <a:spcBef>
                <a:spcPts val="0"/>
              </a:spcBef>
              <a:buNone/>
            </a:pPr>
            <a:r>
              <a:t/>
            </a: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311700" y="445025"/>
            <a:ext cx="8654700" cy="572699"/>
          </a:xfrm>
          <a:prstGeom prst="rect">
            <a:avLst/>
          </a:prstGeom>
        </p:spPr>
        <p:txBody>
          <a:bodyPr anchorCtr="0" anchor="t" bIns="91425" lIns="91425" rIns="91425" tIns="91425">
            <a:noAutofit/>
          </a:bodyPr>
          <a:lstStyle/>
          <a:p>
            <a:pPr lvl="0" rtl="0">
              <a:spcBef>
                <a:spcPts val="0"/>
              </a:spcBef>
              <a:buNone/>
            </a:pPr>
            <a:r>
              <a:rPr lang="en"/>
              <a:t>Play Test Session #1 - </a:t>
            </a:r>
            <a:r>
              <a:rPr i="1" lang="en"/>
              <a:t>Call of Duty Modern Warfare</a:t>
            </a:r>
            <a:r>
              <a:rPr lang="en"/>
              <a:t> (Cont.)</a:t>
            </a:r>
          </a:p>
        </p:txBody>
      </p:sp>
      <p:sp>
        <p:nvSpPr>
          <p:cNvPr id="289" name="Shape 289"/>
          <p:cNvSpPr txBox="1"/>
          <p:nvPr>
            <p:ph idx="1" type="body"/>
          </p:nvPr>
        </p:nvSpPr>
        <p:spPr>
          <a:xfrm>
            <a:off x="311700" y="1087050"/>
            <a:ext cx="8520599" cy="3416400"/>
          </a:xfrm>
          <a:prstGeom prst="rect">
            <a:avLst/>
          </a:prstGeom>
        </p:spPr>
        <p:txBody>
          <a:bodyPr anchorCtr="0" anchor="t" bIns="91425" lIns="91425" rIns="91425" tIns="91425">
            <a:noAutofit/>
          </a:bodyPr>
          <a:lstStyle/>
          <a:p>
            <a:pPr lvl="0" rtl="0">
              <a:spcBef>
                <a:spcPts val="0"/>
              </a:spcBef>
              <a:buNone/>
            </a:pPr>
            <a:r>
              <a:rPr i="1" lang="en"/>
              <a:t>The Sensors </a:t>
            </a:r>
            <a:r>
              <a:rPr lang="en"/>
              <a:t>- The playtester said he tried not to touch the sensors the whole time, but his fingers tended to rest on them. </a:t>
            </a:r>
          </a:p>
          <a:p>
            <a:pPr lvl="0" rtl="0">
              <a:spcBef>
                <a:spcPts val="0"/>
              </a:spcBef>
              <a:buNone/>
            </a:pPr>
            <a:r>
              <a:rPr i="1" lang="en"/>
              <a:t>Wrist Movement</a:t>
            </a:r>
            <a:r>
              <a:rPr lang="en"/>
              <a:t> - What he liked about the controller was the wrist movement and that finger position did not change much, which felt natural because of how it worked in conjunction with the in-game movement and the camera.</a:t>
            </a:r>
          </a:p>
          <a:p>
            <a:pPr lvl="0" rtl="0">
              <a:spcBef>
                <a:spcPts val="0"/>
              </a:spcBef>
              <a:buNone/>
            </a:pPr>
            <a:r>
              <a:rPr i="1" lang="en"/>
              <a:t>Strap Comments </a:t>
            </a:r>
            <a:r>
              <a:rPr lang="en"/>
              <a:t>- The tester commented during gameplay that he liked the hand strap guided the position of his hand over the controller. After gameplay, he stated that liked both the leg and hand strap because it provided stability to the controller while he was playing.</a:t>
            </a: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Play Test Session #2 - </a:t>
            </a:r>
            <a:r>
              <a:rPr i="1" lang="en"/>
              <a:t>Never Alone</a:t>
            </a:r>
          </a:p>
          <a:p>
            <a:pPr lvl="0" rtl="0">
              <a:spcBef>
                <a:spcPts val="0"/>
              </a:spcBef>
              <a:buNone/>
            </a:pPr>
            <a:r>
              <a:rPr lang="en"/>
              <a:t>Testing Time: 30 Minutes</a:t>
            </a:r>
          </a:p>
        </p:txBody>
      </p:sp>
      <p:sp>
        <p:nvSpPr>
          <p:cNvPr id="295" name="Shape 295"/>
          <p:cNvSpPr txBox="1"/>
          <p:nvPr>
            <p:ph idx="1" type="body"/>
          </p:nvPr>
        </p:nvSpPr>
        <p:spPr>
          <a:xfrm>
            <a:off x="311700" y="1806875"/>
            <a:ext cx="4705200" cy="2685600"/>
          </a:xfrm>
          <a:prstGeom prst="rect">
            <a:avLst/>
          </a:prstGeom>
        </p:spPr>
        <p:txBody>
          <a:bodyPr anchorCtr="0" anchor="t" bIns="91425" lIns="91425" rIns="91425" tIns="91425">
            <a:noAutofit/>
          </a:bodyPr>
          <a:lstStyle/>
          <a:p>
            <a:pPr lvl="0" rtl="0">
              <a:spcBef>
                <a:spcPts val="0"/>
              </a:spcBef>
              <a:buNone/>
            </a:pPr>
            <a:r>
              <a:rPr lang="en"/>
              <a:t>The playtester placed the controller in his lap and used the hand strap, but not the leg strap. The tester held the prototype and interacted with the controller while giving directions to the player with a connected controller to simulate gameplay. After the test session, the tester answered responses to questions about the controller.</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id="296" name="Shape 296"/>
          <p:cNvPicPr preferRelativeResize="0"/>
          <p:nvPr/>
        </p:nvPicPr>
        <p:blipFill>
          <a:blip r:embed="rId3">
            <a:alphaModFix/>
          </a:blip>
          <a:stretch>
            <a:fillRect/>
          </a:stretch>
        </p:blipFill>
        <p:spPr>
          <a:xfrm>
            <a:off x="5433675" y="1017732"/>
            <a:ext cx="2895901" cy="3861191"/>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Play Test Session #2 - </a:t>
            </a:r>
            <a:r>
              <a:rPr i="1" lang="en"/>
              <a:t>Never Alone</a:t>
            </a:r>
            <a:r>
              <a:rPr lang="en"/>
              <a:t> (Cont.)</a:t>
            </a:r>
          </a:p>
        </p:txBody>
      </p:sp>
      <p:sp>
        <p:nvSpPr>
          <p:cNvPr id="302" name="Shape 302"/>
          <p:cNvSpPr txBox="1"/>
          <p:nvPr>
            <p:ph idx="1" type="body"/>
          </p:nvPr>
        </p:nvSpPr>
        <p:spPr>
          <a:xfrm>
            <a:off x="311700" y="1138825"/>
            <a:ext cx="8520599" cy="2685600"/>
          </a:xfrm>
          <a:prstGeom prst="rect">
            <a:avLst/>
          </a:prstGeom>
        </p:spPr>
        <p:txBody>
          <a:bodyPr anchorCtr="0" anchor="t" bIns="91425" lIns="91425" rIns="91425" tIns="91425">
            <a:noAutofit/>
          </a:bodyPr>
          <a:lstStyle/>
          <a:p>
            <a:pPr lvl="0" rtl="0">
              <a:spcBef>
                <a:spcPts val="0"/>
              </a:spcBef>
              <a:buNone/>
            </a:pPr>
            <a:r>
              <a:rPr i="1" lang="en"/>
              <a:t>Handle </a:t>
            </a:r>
            <a:r>
              <a:rPr lang="en"/>
              <a:t>- The tester stated that he thought the handle would work well with the Bola mechanic in the game. </a:t>
            </a:r>
          </a:p>
          <a:p>
            <a:pPr lvl="0" rtl="0">
              <a:spcBef>
                <a:spcPts val="0"/>
              </a:spcBef>
              <a:buNone/>
            </a:pPr>
            <a:r>
              <a:rPr i="1" lang="en"/>
              <a:t>Having no leg strap</a:t>
            </a:r>
            <a:r>
              <a:rPr lang="en"/>
              <a:t> - The controller was falling off and unbalanced in his lap without the leg strap to secure it.</a:t>
            </a:r>
          </a:p>
          <a:p>
            <a:pPr lvl="0" rtl="0">
              <a:spcBef>
                <a:spcPts val="0"/>
              </a:spcBef>
              <a:buNone/>
            </a:pPr>
            <a:r>
              <a:rPr i="1" lang="en"/>
              <a:t>Controller </a:t>
            </a:r>
            <a:r>
              <a:rPr lang="en"/>
              <a:t>- After gameplay, he stated that felt the controller was not fully utilized for that type of gameplay and not very interactive. He felt it was not as much fun to use the controller during this experience.</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Play Test Session #3 - </a:t>
            </a:r>
            <a:r>
              <a:rPr i="1" lang="en"/>
              <a:t>Halo Wars</a:t>
            </a:r>
          </a:p>
          <a:p>
            <a:pPr lvl="0" rtl="0">
              <a:spcBef>
                <a:spcPts val="0"/>
              </a:spcBef>
              <a:buNone/>
            </a:pPr>
            <a:r>
              <a:rPr lang="en"/>
              <a:t>Testing Time: 30 Minutes</a:t>
            </a:r>
          </a:p>
        </p:txBody>
      </p:sp>
      <p:sp>
        <p:nvSpPr>
          <p:cNvPr id="308" name="Shape 308"/>
          <p:cNvSpPr txBox="1"/>
          <p:nvPr>
            <p:ph idx="1" type="body"/>
          </p:nvPr>
        </p:nvSpPr>
        <p:spPr>
          <a:xfrm>
            <a:off x="311700" y="1489475"/>
            <a:ext cx="4128299" cy="2685600"/>
          </a:xfrm>
          <a:prstGeom prst="rect">
            <a:avLst/>
          </a:prstGeom>
        </p:spPr>
        <p:txBody>
          <a:bodyPr anchorCtr="0" anchor="t" bIns="91425" lIns="91425" rIns="91425" tIns="91425">
            <a:noAutofit/>
          </a:bodyPr>
          <a:lstStyle/>
          <a:p>
            <a:pPr lvl="0" rtl="0">
              <a:spcBef>
                <a:spcPts val="0"/>
              </a:spcBef>
              <a:buNone/>
            </a:pPr>
            <a:r>
              <a:rPr lang="en"/>
              <a:t>The playtester placed the controller in his lap and used the hand strap, but not the leg strap; the leg strap was removed from the prototype. The tester placed the prototype on a table and interacted with the controller while giving directions to the player with a connected controller to simulate gameplay. After the test session, the tester answered responses to questions about the controller.</a:t>
            </a:r>
          </a:p>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id="309" name="Shape 309"/>
          <p:cNvPicPr preferRelativeResize="0"/>
          <p:nvPr/>
        </p:nvPicPr>
        <p:blipFill rotWithShape="1">
          <a:blip r:embed="rId3">
            <a:alphaModFix/>
          </a:blip>
          <a:srcRect b="17857" l="6147" r="0" t="0"/>
          <a:stretch/>
        </p:blipFill>
        <p:spPr>
          <a:xfrm>
            <a:off x="4495775" y="1762351"/>
            <a:ext cx="4536151" cy="2977574"/>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Play Test Session #3 - </a:t>
            </a:r>
            <a:r>
              <a:rPr i="1" lang="en"/>
              <a:t>Halo Wars</a:t>
            </a:r>
            <a:r>
              <a:rPr lang="en"/>
              <a:t> (Cont.)</a:t>
            </a:r>
          </a:p>
        </p:txBody>
      </p:sp>
      <p:sp>
        <p:nvSpPr>
          <p:cNvPr id="315" name="Shape 315"/>
          <p:cNvSpPr txBox="1"/>
          <p:nvPr>
            <p:ph idx="1" type="body"/>
          </p:nvPr>
        </p:nvSpPr>
        <p:spPr>
          <a:xfrm>
            <a:off x="311700" y="1299450"/>
            <a:ext cx="8520599" cy="2685600"/>
          </a:xfrm>
          <a:prstGeom prst="rect">
            <a:avLst/>
          </a:prstGeom>
        </p:spPr>
        <p:txBody>
          <a:bodyPr anchorCtr="0" anchor="t" bIns="91425" lIns="91425" rIns="91425" tIns="91425">
            <a:noAutofit/>
          </a:bodyPr>
          <a:lstStyle/>
          <a:p>
            <a:pPr lvl="0" rtl="0">
              <a:spcBef>
                <a:spcPts val="0"/>
              </a:spcBef>
              <a:buNone/>
            </a:pPr>
            <a:r>
              <a:rPr i="1" lang="en"/>
              <a:t>Triggers </a:t>
            </a:r>
            <a:r>
              <a:rPr lang="en"/>
              <a:t>- The player found himself hitting the triggers more because of the faster button interaction needed to play the game. </a:t>
            </a:r>
          </a:p>
          <a:p>
            <a:pPr lvl="0" rtl="0">
              <a:spcBef>
                <a:spcPts val="0"/>
              </a:spcBef>
              <a:buNone/>
            </a:pPr>
            <a:r>
              <a:rPr i="1" lang="en"/>
              <a:t>Button Layout </a:t>
            </a:r>
            <a:r>
              <a:rPr lang="en"/>
              <a:t>- The tester said that his fingers were tired. His pinky felt a bit sore and tired at the end of this playtest. He insisted, however, that he did not want shift to those buttons using the ring finger because it did not feel natural.</a:t>
            </a:r>
          </a:p>
          <a:p>
            <a:pPr lvl="0" rtl="0">
              <a:spcBef>
                <a:spcPts val="0"/>
              </a:spcBef>
              <a:buNone/>
            </a:pPr>
            <a:r>
              <a:rPr i="1" lang="en"/>
              <a:t>Placing the controller on the table - </a:t>
            </a:r>
            <a:r>
              <a:rPr lang="en"/>
              <a:t>The table provided the controller with extra stability, especially with the fast button interaction that the gameplay required. </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Tester Final Thoughts</a:t>
            </a:r>
          </a:p>
        </p:txBody>
      </p:sp>
      <p:sp>
        <p:nvSpPr>
          <p:cNvPr id="321" name="Shape 321"/>
          <p:cNvSpPr txBox="1"/>
          <p:nvPr>
            <p:ph idx="1" type="body"/>
          </p:nvPr>
        </p:nvSpPr>
        <p:spPr>
          <a:xfrm>
            <a:off x="311700" y="1017725"/>
            <a:ext cx="8520599" cy="3873300"/>
          </a:xfrm>
          <a:prstGeom prst="rect">
            <a:avLst/>
          </a:prstGeom>
        </p:spPr>
        <p:txBody>
          <a:bodyPr anchorCtr="0" anchor="t" bIns="91425" lIns="91425" rIns="91425" tIns="91425">
            <a:noAutofit/>
          </a:bodyPr>
          <a:lstStyle/>
          <a:p>
            <a:pPr lvl="0" rtl="0">
              <a:spcBef>
                <a:spcPts val="0"/>
              </a:spcBef>
              <a:buNone/>
            </a:pPr>
            <a:r>
              <a:rPr i="1" lang="en"/>
              <a:t>Size </a:t>
            </a:r>
            <a:r>
              <a:rPr lang="en"/>
              <a:t>- The player said his hand felt “slightly stretched” on the controller and did not think that someone with smaller hands would easily be able to interact with it.</a:t>
            </a:r>
          </a:p>
          <a:p>
            <a:pPr lvl="0" rtl="0">
              <a:spcBef>
                <a:spcPts val="0"/>
              </a:spcBef>
              <a:buNone/>
            </a:pPr>
            <a:r>
              <a:rPr i="1" lang="en"/>
              <a:t>Aesthetics -</a:t>
            </a:r>
            <a:r>
              <a:rPr lang="en"/>
              <a:t> The playtester liked the colors on the controller and felt that the differing colors gave him an easy reference to memorize the button layout with.</a:t>
            </a:r>
          </a:p>
          <a:p>
            <a:pPr lvl="0" rtl="0">
              <a:spcBef>
                <a:spcPts val="0"/>
              </a:spcBef>
              <a:buNone/>
            </a:pPr>
            <a:r>
              <a:rPr i="1" lang="en"/>
              <a:t>The Base Stability - </a:t>
            </a:r>
            <a:r>
              <a:rPr lang="en"/>
              <a:t> The player felt the controller had the most stability when placing the controller on the table. He felt that he would take advantage of the removable leg strap for different genres. The tester gave the example that he would use the strap when playing RPGs and liked it for </a:t>
            </a:r>
            <a:r>
              <a:rPr i="1" lang="en"/>
              <a:t>Call of Duty</a:t>
            </a:r>
            <a:r>
              <a:rPr lang="en"/>
              <a:t>, but that the tabletop placement worked well for RTS games and liked how it worked for </a:t>
            </a:r>
            <a:r>
              <a:rPr i="1" lang="en"/>
              <a:t>Halo Wars</a:t>
            </a:r>
            <a:r>
              <a:rPr lang="en"/>
              <a:t>.</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Design Purpose</a:t>
            </a:r>
          </a:p>
        </p:txBody>
      </p:sp>
      <p:sp>
        <p:nvSpPr>
          <p:cNvPr id="79" name="Shape 7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spcAft>
                <a:spcPts val="0"/>
              </a:spcAft>
              <a:buNone/>
            </a:pPr>
            <a:r>
              <a:rPr lang="en"/>
              <a:t>As Designers, we understand what it is to want to use imagination. With video games, our imaginations are stimulated with other worlds that we can explore and experience. The members of the League of Awesome want to make that experience accessible to every individual. We started this project with a focus on accommodating players with physical limitations. Our goal is to bridge the gap between our current gaming communities and disabled players. We strive to give them the freedom and tools to be able to experience the sparks of creativity, to drive their own ambitions, and experience an endless possibility of tales and worlds through video games.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Tester Final Thoughts (Cont.)</a:t>
            </a:r>
          </a:p>
        </p:txBody>
      </p:sp>
      <p:sp>
        <p:nvSpPr>
          <p:cNvPr id="327" name="Shape 327"/>
          <p:cNvSpPr txBox="1"/>
          <p:nvPr>
            <p:ph idx="1" type="body"/>
          </p:nvPr>
        </p:nvSpPr>
        <p:spPr>
          <a:xfrm>
            <a:off x="311700" y="971600"/>
            <a:ext cx="8520599" cy="3873300"/>
          </a:xfrm>
          <a:prstGeom prst="rect">
            <a:avLst/>
          </a:prstGeom>
        </p:spPr>
        <p:txBody>
          <a:bodyPr anchorCtr="0" anchor="t" bIns="91425" lIns="91425" rIns="91425" tIns="91425">
            <a:noAutofit/>
          </a:bodyPr>
          <a:lstStyle/>
          <a:p>
            <a:pPr lvl="0" rtl="0">
              <a:spcBef>
                <a:spcPts val="0"/>
              </a:spcBef>
              <a:buNone/>
            </a:pPr>
            <a:r>
              <a:rPr i="1" lang="en"/>
              <a:t>Base Size </a:t>
            </a:r>
            <a:r>
              <a:rPr lang="en"/>
              <a:t>- The player commented that if were to place it on his lap without the leg strap that the base would have to either be bigger so that it covered the whole lap or smaller for easy placement on his leg. He had a hard time balancing the base on his leg without the leg strap. </a:t>
            </a:r>
          </a:p>
          <a:p>
            <a:pPr lvl="0" rtl="0">
              <a:spcBef>
                <a:spcPts val="0"/>
              </a:spcBef>
              <a:buNone/>
            </a:pPr>
            <a:r>
              <a:rPr i="1" lang="en"/>
              <a:t>Spacing between Buttons - </a:t>
            </a:r>
            <a:r>
              <a:rPr lang="en"/>
              <a:t>He admitted that he was initially skeptical about the vertical spacing between the buttons, but found that he used that space to navigate controls and rest. Though, he added that he would move them slightly closer together still.</a:t>
            </a:r>
          </a:p>
          <a:p>
            <a:pPr lvl="0" rtl="0">
              <a:spcBef>
                <a:spcPts val="0"/>
              </a:spcBef>
              <a:buNone/>
            </a:pPr>
            <a:r>
              <a:rPr i="1" lang="en"/>
              <a:t>Sensor Buttons - </a:t>
            </a:r>
            <a:r>
              <a:rPr lang="en"/>
              <a:t>The player said that he thought the idea of the sensor buttons were cool, but felt that he would accidentally press them and preferred they were buttons.</a:t>
            </a:r>
          </a:p>
          <a:p>
            <a:pPr lvl="0" rtl="0">
              <a:spcBef>
                <a:spcPts val="0"/>
              </a:spcBef>
              <a:buNone/>
            </a:pPr>
            <a:r>
              <a:t/>
            </a:r>
            <a:endParaRPr i="1"/>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Tester Final Thoughts (Cont.)</a:t>
            </a:r>
          </a:p>
        </p:txBody>
      </p:sp>
      <p:sp>
        <p:nvSpPr>
          <p:cNvPr id="333" name="Shape 333"/>
          <p:cNvSpPr txBox="1"/>
          <p:nvPr>
            <p:ph idx="1" type="body"/>
          </p:nvPr>
        </p:nvSpPr>
        <p:spPr>
          <a:xfrm>
            <a:off x="311700" y="1017725"/>
            <a:ext cx="8520599" cy="3873300"/>
          </a:xfrm>
          <a:prstGeom prst="rect">
            <a:avLst/>
          </a:prstGeom>
        </p:spPr>
        <p:txBody>
          <a:bodyPr anchorCtr="0" anchor="t" bIns="91425" lIns="91425" rIns="91425" tIns="91425">
            <a:noAutofit/>
          </a:bodyPr>
          <a:lstStyle/>
          <a:p>
            <a:pPr lvl="0" rtl="0">
              <a:spcBef>
                <a:spcPts val="0"/>
              </a:spcBef>
              <a:buNone/>
            </a:pPr>
            <a:r>
              <a:rPr i="1" lang="en"/>
              <a:t>D Pad controls - </a:t>
            </a:r>
            <a:r>
              <a:rPr lang="en"/>
              <a:t>He commented that he wished we added a way to translate D Pad controls to the controller to fully be able to use the </a:t>
            </a:r>
            <a:r>
              <a:rPr i="1" lang="en"/>
              <a:t>Call of Duty</a:t>
            </a:r>
            <a:r>
              <a:rPr lang="en"/>
              <a:t> mechanics (2 missing).</a:t>
            </a:r>
          </a:p>
          <a:p>
            <a:pPr lvl="0" rtl="0">
              <a:spcBef>
                <a:spcPts val="0"/>
              </a:spcBef>
              <a:buNone/>
            </a:pPr>
            <a:r>
              <a:rPr i="1" lang="en"/>
              <a:t>Using the Controller </a:t>
            </a:r>
            <a:r>
              <a:rPr lang="en"/>
              <a:t>- The player felt that if he had to use this controller he would be able to easily adjust to the layout of it and play his preferred games with it.</a:t>
            </a:r>
          </a:p>
          <a:p>
            <a:pPr lvl="0" rtl="0">
              <a:spcBef>
                <a:spcPts val="0"/>
              </a:spcBef>
              <a:buNone/>
            </a:pPr>
            <a:r>
              <a:rPr i="1" lang="en"/>
              <a:t>Favorite Game of the Three Tested to Use the Controller With - Call of Duty Modern Warfare</a:t>
            </a:r>
          </a:p>
          <a:p>
            <a:pPr lvl="0" rtl="0">
              <a:spcBef>
                <a:spcPts val="0"/>
              </a:spcBef>
              <a:buNone/>
            </a:pPr>
            <a:r>
              <a:rPr i="1" lang="en"/>
              <a:t>Most Challenging Game of the Three Tested to Use the Controller With </a:t>
            </a:r>
            <a:r>
              <a:rPr lang="en"/>
              <a:t> - </a:t>
            </a:r>
            <a:r>
              <a:rPr i="1" lang="en"/>
              <a:t>Halo Wars</a:t>
            </a:r>
            <a:r>
              <a:rPr lang="en"/>
              <a:t>; it felt it would be more challenging to use the controller with RTS games.</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Post Mortem - What Happened Correctly</a:t>
            </a:r>
          </a:p>
        </p:txBody>
      </p:sp>
      <p:sp>
        <p:nvSpPr>
          <p:cNvPr id="339" name="Shape 339"/>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The teams desired vision was accurately represented in the concept artwork, 3D modeling, and the prototype. </a:t>
            </a:r>
          </a:p>
          <a:p>
            <a:pPr indent="-228600" lvl="0" marL="457200" rtl="0">
              <a:spcBef>
                <a:spcPts val="0"/>
              </a:spcBef>
            </a:pPr>
            <a:r>
              <a:rPr lang="en"/>
              <a:t>All members of the team were able to incorporate a feature from their original design into the final product.</a:t>
            </a:r>
          </a:p>
          <a:p>
            <a:pPr indent="-228600" lvl="0" marL="457200" rtl="0">
              <a:spcBef>
                <a:spcPts val="0"/>
              </a:spcBef>
            </a:pPr>
            <a:r>
              <a:rPr lang="en"/>
              <a:t>Team members were able to come together regardless of scheduling conflicts to meet the milestone deadlines.</a:t>
            </a:r>
          </a:p>
          <a:p>
            <a:pPr indent="-228600" lvl="0" marL="457200" rtl="0">
              <a:spcBef>
                <a:spcPts val="0"/>
              </a:spcBef>
            </a:pPr>
            <a:r>
              <a:rPr lang="en"/>
              <a:t>Team members worked effortless together to bring the design to life.</a:t>
            </a:r>
          </a:p>
          <a:p>
            <a:pPr indent="-228600" lvl="0" marL="457200" rtl="0">
              <a:spcBef>
                <a:spcPts val="0"/>
              </a:spcBef>
            </a:pPr>
            <a:r>
              <a:rPr lang="en"/>
              <a:t>When changes were required to be made, all members easily and successfully adapted to them. </a:t>
            </a: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Post Mortem - What Happened Incorrectly</a:t>
            </a:r>
          </a:p>
        </p:txBody>
      </p:sp>
      <p:sp>
        <p:nvSpPr>
          <p:cNvPr id="345" name="Shape 345"/>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Original design was very similar to an image from the Week Two lecture and required a major rehaul.</a:t>
            </a:r>
          </a:p>
          <a:p>
            <a:pPr indent="-228600" lvl="0" marL="457200" rtl="0">
              <a:spcBef>
                <a:spcPts val="0"/>
              </a:spcBef>
            </a:pPr>
            <a:r>
              <a:rPr lang="en"/>
              <a:t>Our designed had changed so much and went through so many different iterations from the original version that it was difficult for members to keep track of the current version of our design, which sometimes resulted in confusion.</a:t>
            </a:r>
          </a:p>
          <a:p>
            <a:pPr indent="-228600" lvl="0" marL="457200" rtl="0">
              <a:spcBef>
                <a:spcPts val="0"/>
              </a:spcBef>
            </a:pPr>
            <a:r>
              <a:rPr lang="en"/>
              <a:t>Because of the design update, our dimensions were off and the prototype was unproportional. This taught us the importance of being specific with our design choices.</a:t>
            </a:r>
          </a:p>
          <a:p>
            <a:pPr indent="-228600" lvl="0" marL="457200" rtl="0">
              <a:spcBef>
                <a:spcPts val="0"/>
              </a:spcBef>
            </a:pPr>
            <a:r>
              <a:rPr lang="en"/>
              <a:t>Missed a key feature of today’s common controllers (the D Pad) resulting in an incomplete control mapping for some genres.</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Post Mortem - What We Would do Differently</a:t>
            </a:r>
          </a:p>
        </p:txBody>
      </p:sp>
      <p:sp>
        <p:nvSpPr>
          <p:cNvPr id="351" name="Shape 35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After reviewing the playtest notes, we realize that adding a D-pad to the controller would have been wise, especially when so many modern games make use of the D-pad to perform vital secondary actions.</a:t>
            </a:r>
          </a:p>
          <a:p>
            <a:pPr indent="-228600" lvl="0" marL="457200" rtl="0">
              <a:spcBef>
                <a:spcPts val="0"/>
              </a:spcBef>
              <a:buChar char="●"/>
            </a:pPr>
            <a:r>
              <a:rPr lang="en"/>
              <a:t>Define a more concrete design earlier on and set a deadline for changes to the primary design. This would have kept the team from altering the core of the design at a late time and causing much iteration of the design to occur.</a:t>
            </a:r>
          </a:p>
          <a:p>
            <a:pPr indent="-228600" lvl="0" marL="457200" rtl="0">
              <a:spcBef>
                <a:spcPts val="0"/>
              </a:spcBef>
              <a:buChar char="●"/>
            </a:pPr>
            <a:r>
              <a:rPr lang="en"/>
              <a:t>Obtain outside perspective from an expert gamer early on in the design phase to determine if the features are going in the desired direction.</a:t>
            </a:r>
          </a:p>
          <a:p>
            <a:pPr indent="-228600" lvl="0" marL="457200" rtl="0">
              <a:spcBef>
                <a:spcPts val="0"/>
              </a:spcBef>
              <a:buChar char="●"/>
            </a:pPr>
            <a:r>
              <a:rPr lang="en"/>
              <a:t>Assembly a prototype earlier on to make sure that the functionality of the design is applicable to the desired audience.</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References</a:t>
            </a:r>
          </a:p>
        </p:txBody>
      </p:sp>
      <p:sp>
        <p:nvSpPr>
          <p:cNvPr id="357" name="Shape 357"/>
          <p:cNvSpPr txBox="1"/>
          <p:nvPr>
            <p:ph idx="1" type="body"/>
          </p:nvPr>
        </p:nvSpPr>
        <p:spPr>
          <a:xfrm>
            <a:off x="311700" y="1152475"/>
            <a:ext cx="8697599" cy="3917099"/>
          </a:xfrm>
          <a:prstGeom prst="rect">
            <a:avLst/>
          </a:prstGeom>
        </p:spPr>
        <p:txBody>
          <a:bodyPr anchorCtr="0" anchor="t" bIns="91425" lIns="91425" rIns="91425" tIns="91425">
            <a:noAutofit/>
          </a:bodyPr>
          <a:lstStyle/>
          <a:p>
            <a:pPr lvl="0" rtl="0">
              <a:spcBef>
                <a:spcPts val="0"/>
              </a:spcBef>
              <a:spcAft>
                <a:spcPts val="0"/>
              </a:spcAft>
              <a:buNone/>
            </a:pPr>
            <a:r>
              <a:rPr i="1" lang="en" sz="1200"/>
              <a:t>Accessible.</a:t>
            </a:r>
            <a:r>
              <a:rPr lang="en" sz="1200"/>
              <a:t> (2015). Retrieved from Merriam-Webster: </a:t>
            </a:r>
            <a:r>
              <a:rPr lang="en" sz="1200" u="sng">
                <a:solidFill>
                  <a:schemeClr val="accent5"/>
                </a:solidFill>
                <a:hlinkClick r:id="rId3"/>
              </a:rPr>
              <a:t>http://www.merriam-webster.com/dictionary/accessibley</a:t>
            </a:r>
          </a:p>
          <a:p>
            <a:pPr indent="0" lvl="0" marL="0" rtl="0">
              <a:spcBef>
                <a:spcPts val="0"/>
              </a:spcBef>
              <a:spcAft>
                <a:spcPts val="0"/>
              </a:spcAft>
              <a:buNone/>
            </a:pPr>
            <a:r>
              <a:t/>
            </a:r>
            <a:endParaRPr sz="1200"/>
          </a:p>
          <a:p>
            <a:pPr indent="0" lvl="0" marL="0" rtl="0">
              <a:spcBef>
                <a:spcPts val="0"/>
              </a:spcBef>
              <a:spcAft>
                <a:spcPts val="0"/>
              </a:spcAft>
              <a:buNone/>
            </a:pPr>
            <a:r>
              <a:rPr lang="en" sz="1200"/>
              <a:t>Bluetooth. (2015). </a:t>
            </a:r>
            <a:r>
              <a:rPr i="1" lang="en" sz="1200"/>
              <a:t>Funk &amp; Wagnalls New World Encyclopedia</a:t>
            </a:r>
            <a:r>
              <a:rPr lang="en" sz="1200"/>
              <a:t>, 1p. 1. Retrieved from EBSCOhost at</a:t>
            </a:r>
            <a:r>
              <a:rPr lang="en" sz="1200">
                <a:solidFill>
                  <a:schemeClr val="dk2"/>
                </a:solidFill>
              </a:rPr>
              <a:t> </a:t>
            </a:r>
            <a:r>
              <a:rPr lang="en" sz="1200" u="sng">
                <a:solidFill>
                  <a:schemeClr val="accent5"/>
                </a:solidFill>
                <a:hlinkClick r:id="rId4"/>
              </a:rPr>
              <a:t>http://search.ebscohost.com.oclc.fullsail.edu:81/login.aspx?direct=true&amp;db=funk&amp;AN=BL122275&amp;site=ehost-live</a:t>
            </a:r>
            <a:r>
              <a:rPr lang="en" sz="1200">
                <a:solidFill>
                  <a:schemeClr val="accent5"/>
                </a:solidFill>
              </a:rPr>
              <a:t> </a:t>
            </a:r>
          </a:p>
          <a:p>
            <a:pPr lvl="0" rtl="0">
              <a:spcBef>
                <a:spcPts val="0"/>
              </a:spcBef>
              <a:spcAft>
                <a:spcPts val="0"/>
              </a:spcAft>
              <a:buNone/>
            </a:pPr>
            <a:r>
              <a:t/>
            </a:r>
            <a:endParaRPr sz="1200">
              <a:solidFill>
                <a:schemeClr val="accent5"/>
              </a:solidFill>
            </a:endParaRPr>
          </a:p>
          <a:p>
            <a:pPr lvl="0" rtl="0">
              <a:spcBef>
                <a:spcPts val="0"/>
              </a:spcBef>
              <a:spcAft>
                <a:spcPts val="0"/>
              </a:spcAft>
              <a:buNone/>
            </a:pPr>
            <a:r>
              <a:rPr lang="en" sz="1200"/>
              <a:t>Bryant, C. (2003). THE HIDDEN LIFE OF batteries. </a:t>
            </a:r>
            <a:r>
              <a:rPr i="1" lang="en" sz="1200"/>
              <a:t>Sierra</a:t>
            </a:r>
            <a:r>
              <a:rPr lang="en" sz="1200"/>
              <a:t>, </a:t>
            </a:r>
            <a:r>
              <a:rPr i="1" lang="en" sz="1200"/>
              <a:t>88</a:t>
            </a:r>
            <a:r>
              <a:rPr lang="en" sz="1200"/>
              <a:t>(6), 26-27. Retrieved from </a:t>
            </a:r>
            <a:r>
              <a:rPr lang="en" sz="1200" u="sng">
                <a:solidFill>
                  <a:schemeClr val="accent5"/>
                </a:solidFill>
                <a:hlinkClick r:id="rId5"/>
              </a:rPr>
              <a:t>http://search.ebscohost.com.oclc.fullsail.edu:81/login.aspx?direct=true&amp;db=a9h&amp;AN=11205903&amp;site=ehost-live</a:t>
            </a:r>
          </a:p>
          <a:p>
            <a:pPr lvl="0" rtl="0">
              <a:spcBef>
                <a:spcPts val="0"/>
              </a:spcBef>
              <a:spcAft>
                <a:spcPts val="0"/>
              </a:spcAft>
              <a:buNone/>
            </a:pPr>
            <a:r>
              <a:t/>
            </a:r>
            <a:endParaRPr sz="1200"/>
          </a:p>
          <a:p>
            <a:pPr lvl="0" rtl="0">
              <a:spcBef>
                <a:spcPts val="0"/>
              </a:spcBef>
              <a:spcAft>
                <a:spcPts val="0"/>
              </a:spcAft>
              <a:buNone/>
            </a:pPr>
            <a:r>
              <a:rPr lang="en" sz="1200"/>
              <a:t>Crisco, J. J., Schwartz, J. B., Wilcox, B., Costa, L., &amp; Kerman, K. (2015). Design and Kinematic Evaluation of a Novel Joint-Specific Play Controller: Application for Wrist and Forearm Therapy. </a:t>
            </a:r>
            <a:r>
              <a:rPr i="1" lang="en" sz="1200"/>
              <a:t>Physical Therapy</a:t>
            </a:r>
            <a:r>
              <a:rPr lang="en" sz="1200"/>
              <a:t>, </a:t>
            </a:r>
            <a:r>
              <a:rPr i="1" lang="en" sz="1200"/>
              <a:t>95</a:t>
            </a:r>
            <a:r>
              <a:rPr lang="en" sz="1200"/>
              <a:t>(7), 1061-1066. doi:10.2522/ptj.20140344. Retrieved from</a:t>
            </a:r>
            <a:r>
              <a:rPr lang="en" sz="1200">
                <a:hlinkClick r:id="rId6"/>
              </a:rPr>
              <a:t> </a:t>
            </a:r>
            <a:r>
              <a:rPr lang="en" sz="1200" u="sng">
                <a:solidFill>
                  <a:schemeClr val="accent5"/>
                </a:solidFill>
                <a:hlinkClick r:id="rId7"/>
              </a:rPr>
              <a:t>http://search.ebscohost.com.oclc.fullsail.edu:81/login.aspx?direct=true&amp;db=a9h&amp;AN=103674243&amp;site=ehost-live</a:t>
            </a:r>
          </a:p>
          <a:p>
            <a:pPr lvl="0" rtl="0">
              <a:spcBef>
                <a:spcPts val="0"/>
              </a:spcBef>
              <a:spcAft>
                <a:spcPts val="0"/>
              </a:spcAft>
              <a:buNone/>
            </a:pPr>
            <a:r>
              <a:rPr lang="en" sz="1200"/>
              <a:t> </a:t>
            </a:r>
          </a:p>
          <a:p>
            <a:pPr lvl="0" rtl="0">
              <a:spcBef>
                <a:spcPts val="0"/>
              </a:spcBef>
              <a:spcAft>
                <a:spcPts val="0"/>
              </a:spcAft>
              <a:buNone/>
            </a:pPr>
            <a:r>
              <a:rPr lang="en" sz="1200"/>
              <a:t>McGloin, R., Farrar, K., &amp; Krcmar, M. (2013). Video Games, Immersion, and Cognitive Aggression: Does the Controller Matter?. </a:t>
            </a:r>
            <a:r>
              <a:rPr i="1" lang="en" sz="1200"/>
              <a:t>Media Psychology</a:t>
            </a:r>
            <a:r>
              <a:rPr lang="en" sz="1200"/>
              <a:t>, </a:t>
            </a:r>
            <a:r>
              <a:rPr i="1" lang="en" sz="1200"/>
              <a:t>16</a:t>
            </a:r>
            <a:r>
              <a:rPr lang="en" sz="1200"/>
              <a:t>(1), 65-87. doi:10.1080/15213269.2012.752428. Retrieved from </a:t>
            </a:r>
            <a:r>
              <a:rPr lang="en" sz="1200" u="sng">
                <a:solidFill>
                  <a:schemeClr val="accent5"/>
                </a:solidFill>
                <a:hlinkClick r:id="rId8"/>
              </a:rPr>
              <a:t>http://search.ebscohost.com.oclc.fullsail.edu:81/login.aspx?direct=true&amp;db=ufh&amp;AN=85587943&amp;site=ehost-live</a:t>
            </a:r>
          </a:p>
          <a:p>
            <a:pPr lvl="0" rtl="0">
              <a:spcBef>
                <a:spcPts val="0"/>
              </a:spcBef>
              <a:spcAft>
                <a:spcPts val="0"/>
              </a:spcAft>
              <a:buNone/>
            </a:pPr>
            <a:r>
              <a:t/>
            </a:r>
            <a:endParaRPr sz="1200"/>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References (Cont.)</a:t>
            </a:r>
          </a:p>
        </p:txBody>
      </p:sp>
      <p:sp>
        <p:nvSpPr>
          <p:cNvPr id="363" name="Shape 363"/>
          <p:cNvSpPr txBox="1"/>
          <p:nvPr>
            <p:ph idx="1" type="body"/>
          </p:nvPr>
        </p:nvSpPr>
        <p:spPr>
          <a:xfrm>
            <a:off x="311700" y="1152475"/>
            <a:ext cx="8660699" cy="2613300"/>
          </a:xfrm>
          <a:prstGeom prst="rect">
            <a:avLst/>
          </a:prstGeom>
        </p:spPr>
        <p:txBody>
          <a:bodyPr anchorCtr="0" anchor="t" bIns="91425" lIns="91425" rIns="91425" tIns="91425">
            <a:noAutofit/>
          </a:bodyPr>
          <a:lstStyle/>
          <a:p>
            <a:pPr lvl="0" rtl="0">
              <a:spcBef>
                <a:spcPts val="0"/>
              </a:spcBef>
              <a:spcAft>
                <a:spcPts val="0"/>
              </a:spcAft>
              <a:buNone/>
            </a:pPr>
            <a:r>
              <a:rPr lang="en" sz="1200"/>
              <a:t>Nintendo (2011, April 19). </a:t>
            </a:r>
            <a:r>
              <a:rPr i="1" lang="en" sz="1200"/>
              <a:t>Patent US7927216 - Video game system with wireless modular handheld controller</a:t>
            </a:r>
            <a:r>
              <a:rPr lang="en" sz="1200"/>
              <a:t>. Retrieved December 7, 2015, from </a:t>
            </a:r>
            <a:r>
              <a:rPr lang="en" sz="1200" u="sng">
                <a:solidFill>
                  <a:schemeClr val="hlink"/>
                </a:solidFill>
                <a:hlinkClick r:id="rId3"/>
              </a:rPr>
              <a:t>https://www.google.com/patents/US7927216</a:t>
            </a:r>
            <a:r>
              <a:rPr lang="en" sz="1200"/>
              <a:t>  </a:t>
            </a:r>
          </a:p>
          <a:p>
            <a:pPr lvl="0" rtl="0">
              <a:spcBef>
                <a:spcPts val="0"/>
              </a:spcBef>
              <a:spcAft>
                <a:spcPts val="0"/>
              </a:spcAft>
              <a:buNone/>
            </a:pPr>
            <a:r>
              <a:t/>
            </a:r>
            <a:endParaRPr sz="1200"/>
          </a:p>
          <a:p>
            <a:pPr lvl="0" rtl="0">
              <a:spcBef>
                <a:spcPts val="0"/>
              </a:spcBef>
              <a:spcAft>
                <a:spcPts val="0"/>
              </a:spcAft>
              <a:buNone/>
            </a:pPr>
            <a:r>
              <a:rPr lang="en" sz="1200"/>
              <a:t>PR, N. (2014, October 23). SomaTone Interactive Forges New Collaboration with Immersion Corporation to Bring Immersive Tactile Effects to the Mobile Video Games Industry. </a:t>
            </a:r>
            <a:r>
              <a:rPr i="1" lang="en" sz="1200"/>
              <a:t>PR Newswire US</a:t>
            </a:r>
            <a:r>
              <a:rPr lang="en" sz="1200"/>
              <a:t>. Retrieved from </a:t>
            </a:r>
            <a:r>
              <a:rPr lang="en" sz="1200" u="sng">
                <a:solidFill>
                  <a:schemeClr val="accent5"/>
                </a:solidFill>
                <a:hlinkClick r:id="rId4"/>
              </a:rPr>
              <a:t>http://search.ebscohost.com.oclc.fullsail.edu:81/login.aspx?direct=true&amp;db=bwh&amp;AN=201410230715PR.NEWS.USPR.SF45666&amp;site=ehost-live</a:t>
            </a:r>
          </a:p>
          <a:p>
            <a:pPr lvl="0" rtl="0">
              <a:spcBef>
                <a:spcPts val="0"/>
              </a:spcBef>
              <a:spcAft>
                <a:spcPts val="0"/>
              </a:spcAft>
              <a:buNone/>
            </a:pPr>
            <a:r>
              <a:t/>
            </a:r>
            <a:endParaRPr sz="1200">
              <a:solidFill>
                <a:schemeClr val="dk2"/>
              </a:solidFill>
            </a:endParaRPr>
          </a:p>
          <a:p>
            <a:pPr lvl="0" rtl="0">
              <a:spcBef>
                <a:spcPts val="0"/>
              </a:spcBef>
              <a:spcAft>
                <a:spcPts val="0"/>
              </a:spcAft>
              <a:buNone/>
            </a:pPr>
            <a:r>
              <a:rPr lang="en" sz="1200"/>
              <a:t>Shafer, D. M., Carbonara, C. P., &amp; Popova, L. (2014). Controller Required? The Impact of Natural Mapping on Interactivity, Realism, Presence, and Enjoyment in Motion-Based Video Games. </a:t>
            </a:r>
            <a:r>
              <a:rPr i="1" lang="en" sz="1200"/>
              <a:t>Presence: Teleoperators &amp; Virtual Environments</a:t>
            </a:r>
            <a:r>
              <a:rPr lang="en" sz="1200"/>
              <a:t>, </a:t>
            </a:r>
            <a:r>
              <a:rPr i="1" lang="en" sz="1200"/>
              <a:t>23</a:t>
            </a:r>
            <a:r>
              <a:rPr lang="en" sz="1200"/>
              <a:t>(3), 267-286. doi:10.1162/PRES_a_00193. Retrieved from</a:t>
            </a:r>
            <a:r>
              <a:rPr lang="en" sz="1200">
                <a:hlinkClick r:id="rId5"/>
              </a:rPr>
              <a:t> </a:t>
            </a:r>
            <a:r>
              <a:rPr lang="en" sz="1200" u="sng">
                <a:solidFill>
                  <a:schemeClr val="accent5"/>
                </a:solidFill>
                <a:hlinkClick r:id="rId6"/>
              </a:rPr>
              <a:t>http://search.ebscohost.com.oclc.fullsail.edu:81/login.aspx?direct=true&amp;db=a9h&amp;AN=98972982&amp;site=ehost-live</a:t>
            </a:r>
          </a:p>
          <a:p>
            <a:pPr lvl="0" rtl="0">
              <a:spcBef>
                <a:spcPts val="0"/>
              </a:spcBef>
              <a:spcAft>
                <a:spcPts val="0"/>
              </a:spcAft>
              <a:buNone/>
            </a:pPr>
            <a:r>
              <a:t/>
            </a:r>
            <a:endParaRPr sz="1200">
              <a:solidFill>
                <a:schemeClr val="accent5"/>
              </a:solidFill>
            </a:endParaRPr>
          </a:p>
          <a:p>
            <a:pPr lvl="0" rtl="0">
              <a:spcBef>
                <a:spcPts val="0"/>
              </a:spcBef>
              <a:spcAft>
                <a:spcPts val="0"/>
              </a:spcAft>
              <a:buNone/>
            </a:pPr>
            <a:r>
              <a:rPr lang="en" sz="1200"/>
              <a:t>Wagner Jr, J. R. (1985). </a:t>
            </a:r>
            <a:r>
              <a:rPr i="1" lang="en" sz="1200"/>
              <a:t>U.S. Patent No. 4,494,754</a:t>
            </a:r>
            <a:r>
              <a:rPr lang="en" sz="1200"/>
              <a:t>. Washington, DC: U.S. Patent and Trademark Office. Retrieved from Google Scholar at  </a:t>
            </a:r>
            <a:r>
              <a:rPr lang="en" sz="1200" u="sng">
                <a:solidFill>
                  <a:schemeClr val="accent5"/>
                </a:solidFill>
                <a:hlinkClick r:id="rId7"/>
              </a:rPr>
              <a:t>https://www.google.com/patents/US4494754</a:t>
            </a:r>
          </a:p>
          <a:p>
            <a:pPr lvl="0" rtl="0">
              <a:spcBef>
                <a:spcPts val="0"/>
              </a:spcBef>
              <a:spcAft>
                <a:spcPts val="0"/>
              </a:spcAft>
              <a:buNone/>
            </a:pPr>
            <a:r>
              <a:t/>
            </a:r>
            <a:endParaRPr sz="1200">
              <a:solidFill>
                <a:schemeClr val="accent5"/>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Inspiration: Wedge Shape</a:t>
            </a:r>
          </a:p>
        </p:txBody>
      </p:sp>
      <p:sp>
        <p:nvSpPr>
          <p:cNvPr id="85" name="Shape 85"/>
          <p:cNvSpPr txBox="1"/>
          <p:nvPr>
            <p:ph idx="1" type="body"/>
          </p:nvPr>
        </p:nvSpPr>
        <p:spPr>
          <a:xfrm>
            <a:off x="311700" y="1152475"/>
            <a:ext cx="4697699" cy="3416400"/>
          </a:xfrm>
          <a:prstGeom prst="rect">
            <a:avLst/>
          </a:prstGeom>
        </p:spPr>
        <p:txBody>
          <a:bodyPr anchorCtr="0" anchor="t" bIns="91425" lIns="91425" rIns="91425" tIns="91425">
            <a:noAutofit/>
          </a:bodyPr>
          <a:lstStyle/>
          <a:p>
            <a:pPr lvl="0">
              <a:spcBef>
                <a:spcPts val="0"/>
              </a:spcBef>
              <a:buNone/>
            </a:pPr>
            <a:r>
              <a:rPr lang="en"/>
              <a:t>Holding my cell phone inspired my controller design idea. I pictured my design to be simple and should easily fit in the hand. For that, the controller would have to be lightweight, a small size, and the controller buttons accessible on all sides. Furthermore, I thought about how a person should be able to hold the controller and interact with the buttons without too much weight shifting within the hand, especially if only one hand is used to hold and support the controller (just as it is possible to do with a cell phone). </a:t>
            </a:r>
          </a:p>
        </p:txBody>
      </p:sp>
      <p:pic>
        <p:nvPicPr>
          <p:cNvPr id="86" name="Shape 86"/>
          <p:cNvPicPr preferRelativeResize="0"/>
          <p:nvPr/>
        </p:nvPicPr>
        <p:blipFill>
          <a:blip r:embed="rId3">
            <a:alphaModFix/>
          </a:blip>
          <a:stretch>
            <a:fillRect/>
          </a:stretch>
        </p:blipFill>
        <p:spPr>
          <a:xfrm>
            <a:off x="5324942" y="1345362"/>
            <a:ext cx="3676175" cy="1963750"/>
          </a:xfrm>
          <a:prstGeom prst="rect">
            <a:avLst/>
          </a:prstGeom>
          <a:noFill/>
          <a:ln>
            <a:noFill/>
          </a:ln>
        </p:spPr>
      </p:pic>
      <p:sp>
        <p:nvSpPr>
          <p:cNvPr id="87" name="Shape 87"/>
          <p:cNvSpPr txBox="1"/>
          <p:nvPr/>
        </p:nvSpPr>
        <p:spPr>
          <a:xfrm>
            <a:off x="5305287" y="3443750"/>
            <a:ext cx="3715499" cy="12858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accent3"/>
                </a:solidFill>
                <a:latin typeface="Average"/>
                <a:ea typeface="Average"/>
                <a:cs typeface="Average"/>
                <a:sym typeface="Average"/>
              </a:rPr>
              <a:t>The designed controller size was meant to fit easily in the hand and the buttons in accessible places with little hand motion. - Michelle </a:t>
            </a:r>
          </a:p>
          <a:p>
            <a:pPr lvl="0" rtl="0">
              <a:lnSpc>
                <a:spcPct val="115000"/>
              </a:lnSpc>
              <a:spcBef>
                <a:spcPts val="0"/>
              </a:spcBef>
              <a:spcAft>
                <a:spcPts val="1600"/>
              </a:spcAft>
              <a:buNone/>
            </a:pPr>
            <a:r>
              <a:t/>
            </a:r>
            <a:endParaRPr sz="1800">
              <a:solidFill>
                <a:schemeClr val="accent3"/>
              </a:solidFill>
              <a:latin typeface="Average"/>
              <a:ea typeface="Average"/>
              <a:cs typeface="Average"/>
              <a:sym typeface="Average"/>
            </a:endParaRPr>
          </a:p>
          <a:p>
            <a:pPr lv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Inspiration: Curved Around Leg</a:t>
            </a:r>
          </a:p>
        </p:txBody>
      </p:sp>
      <p:sp>
        <p:nvSpPr>
          <p:cNvPr id="93" name="Shape 93"/>
          <p:cNvSpPr txBox="1"/>
          <p:nvPr>
            <p:ph idx="1" type="body"/>
          </p:nvPr>
        </p:nvSpPr>
        <p:spPr>
          <a:xfrm>
            <a:off x="193800" y="1045675"/>
            <a:ext cx="4730700" cy="3906299"/>
          </a:xfrm>
          <a:prstGeom prst="rect">
            <a:avLst/>
          </a:prstGeom>
        </p:spPr>
        <p:txBody>
          <a:bodyPr anchorCtr="0" anchor="t" bIns="91425" lIns="91425" rIns="91425" tIns="91425">
            <a:noAutofit/>
          </a:bodyPr>
          <a:lstStyle/>
          <a:p>
            <a:pPr lvl="0" rtl="0">
              <a:spcBef>
                <a:spcPts val="0"/>
              </a:spcBef>
              <a:buNone/>
            </a:pPr>
            <a:r>
              <a:rPr lang="en" sz="1200"/>
              <a:t>The general theme of the fight stick is what inspired me when creating my controller. The concept of having all buttons shown at once is uncomplicated and straightforward. The layout of the fight stick makes it simple to navigate between all eight buttons with just one hand. Of course there had to be more flexibility considering that holding the controller, while playing with one hand, would be a nuisance. The lap concept caters to those that don’t want to steady it on a table or any hard surface. The player should be able to comfortably play the way they want to, whether it is on their lap or not. When I started to create the design of my controller, I wondered how compact it could be. No one should carry something excessively larger than their hand. The size of it can be compared to that of a SNES controller. The main theme of my design was to make it as symmetrical as possible. It needed to appease both left and right handed people without an advantage over the other. Removing and moving button/analog pieces was a superior option to cater to that theme.</a:t>
            </a:r>
          </a:p>
          <a:p>
            <a:pPr lvl="0">
              <a:spcBef>
                <a:spcPts val="0"/>
              </a:spcBef>
              <a:buNone/>
            </a:pPr>
            <a:r>
              <a:rPr lang="en" sz="1200"/>
              <a:t>-Rey</a:t>
            </a:r>
          </a:p>
        </p:txBody>
      </p:sp>
      <p:pic>
        <p:nvPicPr>
          <p:cNvPr id="94" name="Shape 94"/>
          <p:cNvPicPr preferRelativeResize="0"/>
          <p:nvPr/>
        </p:nvPicPr>
        <p:blipFill>
          <a:blip r:embed="rId3">
            <a:alphaModFix/>
          </a:blip>
          <a:stretch>
            <a:fillRect/>
          </a:stretch>
        </p:blipFill>
        <p:spPr>
          <a:xfrm>
            <a:off x="4924500" y="1373174"/>
            <a:ext cx="4092923" cy="29132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Inspiration: Pistol Grip</a:t>
            </a:r>
          </a:p>
        </p:txBody>
      </p:sp>
      <p:sp>
        <p:nvSpPr>
          <p:cNvPr id="100" name="Shape 100"/>
          <p:cNvSpPr txBox="1"/>
          <p:nvPr>
            <p:ph idx="1" type="body"/>
          </p:nvPr>
        </p:nvSpPr>
        <p:spPr>
          <a:xfrm>
            <a:off x="311700" y="1152475"/>
            <a:ext cx="5394900" cy="3416400"/>
          </a:xfrm>
          <a:prstGeom prst="rect">
            <a:avLst/>
          </a:prstGeom>
        </p:spPr>
        <p:txBody>
          <a:bodyPr anchorCtr="0" anchor="t" bIns="91425" lIns="91425" rIns="91425" tIns="91425">
            <a:noAutofit/>
          </a:bodyPr>
          <a:lstStyle/>
          <a:p>
            <a:pPr lvl="0" rtl="0">
              <a:spcBef>
                <a:spcPts val="0"/>
              </a:spcBef>
              <a:buNone/>
            </a:pPr>
            <a:r>
              <a:rPr lang="en" sz="1200"/>
              <a:t>When I first began to think about this project, I was reminded of a man I met in the Marine Corps. He lost most of the functionality of his right arm in an IED explosion in Afghanistan. During his recovery, he learned to shoot left handed with the M9 Beretta in a hope to maintain his active duty status. My original design was inspired by this story and the Wii Remote. The M9 Beretta and the Wii Remote are both lightweight, ambidextrous, easy to handle, and adaptable to any situation. I took the familiar and comfortable grip of the M9 and tried to adapt it to a controller design. Then, I looked at how we could get rid of one of the analog sticks that today’s gamers and developers are so used to having. This was achieved by taking the functionality of the Wii Remote and combining it with the other analog stick. After that, I added in the corresponding buttons that today’s gamers are accustomed to in the most comfortable and practical way that I could think of.</a:t>
            </a:r>
          </a:p>
          <a:p>
            <a:pPr lvl="0">
              <a:spcBef>
                <a:spcPts val="0"/>
              </a:spcBef>
              <a:buNone/>
            </a:pPr>
            <a:r>
              <a:rPr lang="en" sz="1200"/>
              <a:t>-Ron</a:t>
            </a:r>
          </a:p>
        </p:txBody>
      </p:sp>
      <p:pic>
        <p:nvPicPr>
          <p:cNvPr id="101" name="Shape 101"/>
          <p:cNvPicPr preferRelativeResize="0"/>
          <p:nvPr/>
        </p:nvPicPr>
        <p:blipFill rotWithShape="1">
          <a:blip r:embed="rId3">
            <a:alphaModFix/>
          </a:blip>
          <a:srcRect b="12648" l="15833" r="23220" t="12946"/>
          <a:stretch/>
        </p:blipFill>
        <p:spPr>
          <a:xfrm rot="1233212">
            <a:off x="5980059" y="932549"/>
            <a:ext cx="2521979" cy="373212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Inspiration: Pistol Grip Controller</a:t>
            </a:r>
          </a:p>
        </p:txBody>
      </p:sp>
      <p:sp>
        <p:nvSpPr>
          <p:cNvPr id="107" name="Shape 107"/>
          <p:cNvSpPr txBox="1"/>
          <p:nvPr>
            <p:ph idx="1" type="body"/>
          </p:nvPr>
        </p:nvSpPr>
        <p:spPr>
          <a:xfrm>
            <a:off x="311700" y="1000075"/>
            <a:ext cx="6469799"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400"/>
              <a:t>The inspiration for the physical portion of my controller came mainly from a combination of the Wiimote &amp; Nunchuck attachment, and the button layout of an XBox 360 controller. Using these two concepts, I figured out how to combine the full accessibility that a normal console controller (such as the XBox 360) has, with the one-handed accessibility that the Wiimote offers on its own. Getting most standard buttons and triggers onto the controller was an interesting design challenge, but the most challenging part was how to integrate the now-standard second analog stick which most games use for camera control. The idea to use a built-in gyroscope/accelerometer combination, which is used in almost every smartphone design, seemed like the obvious choice. The motion sensing technology of the Wii and PlayStation Move is too unpredictable and doesn’t usually translate in a 1:1 ratio, but a gyroscope is far more accurate and requires less processing power to translate to the programmed function of an analog stick. Lastly, due to the need for a wide range of motion, the choice was obvious to give it a wireless bluetooth connection and a rechargeable internal battery.</a:t>
            </a:r>
          </a:p>
          <a:p>
            <a:pPr lvl="0" rtl="0">
              <a:lnSpc>
                <a:spcPct val="100000"/>
              </a:lnSpc>
              <a:spcBef>
                <a:spcPts val="0"/>
              </a:spcBef>
              <a:spcAft>
                <a:spcPts val="0"/>
              </a:spcAft>
              <a:buNone/>
            </a:pPr>
            <a:r>
              <a:t/>
            </a:r>
            <a:endParaRPr sz="1400"/>
          </a:p>
          <a:p>
            <a:pPr lvl="0">
              <a:lnSpc>
                <a:spcPct val="100000"/>
              </a:lnSpc>
              <a:spcBef>
                <a:spcPts val="0"/>
              </a:spcBef>
              <a:spcAft>
                <a:spcPts val="0"/>
              </a:spcAft>
              <a:buNone/>
            </a:pPr>
            <a:r>
              <a:rPr lang="en" sz="1400"/>
              <a:t>-Scott</a:t>
            </a:r>
          </a:p>
        </p:txBody>
      </p:sp>
      <p:pic>
        <p:nvPicPr>
          <p:cNvPr id="108" name="Shape 108"/>
          <p:cNvPicPr preferRelativeResize="0"/>
          <p:nvPr/>
        </p:nvPicPr>
        <p:blipFill>
          <a:blip r:embed="rId3">
            <a:alphaModFix/>
          </a:blip>
          <a:stretch>
            <a:fillRect/>
          </a:stretch>
        </p:blipFill>
        <p:spPr>
          <a:xfrm>
            <a:off x="6781500" y="1000075"/>
            <a:ext cx="2050900" cy="34164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Inspiration: Joystick</a:t>
            </a:r>
          </a:p>
          <a:p>
            <a:pPr lvl="0">
              <a:spcBef>
                <a:spcPts val="0"/>
              </a:spcBef>
              <a:buNone/>
            </a:pPr>
            <a:r>
              <a:t/>
            </a:r>
            <a:endParaRPr/>
          </a:p>
        </p:txBody>
      </p:sp>
      <p:sp>
        <p:nvSpPr>
          <p:cNvPr id="114" name="Shape 114"/>
          <p:cNvSpPr txBox="1"/>
          <p:nvPr/>
        </p:nvSpPr>
        <p:spPr>
          <a:xfrm>
            <a:off x="3756900" y="1124837"/>
            <a:ext cx="5075399" cy="3746100"/>
          </a:xfrm>
          <a:prstGeom prst="rect">
            <a:avLst/>
          </a:prstGeom>
          <a:noFill/>
          <a:ln>
            <a:noFill/>
          </a:ln>
        </p:spPr>
        <p:txBody>
          <a:bodyPr anchorCtr="0" anchor="t" bIns="91425" lIns="91425" rIns="91425" tIns="91425">
            <a:noAutofit/>
          </a:bodyPr>
          <a:lstStyle/>
          <a:p>
            <a:pPr lvl="0" rtl="0">
              <a:spcBef>
                <a:spcPts val="0"/>
              </a:spcBef>
              <a:buNone/>
            </a:pPr>
            <a:r>
              <a:rPr lang="en">
                <a:solidFill>
                  <a:schemeClr val="accent3"/>
                </a:solidFill>
                <a:latin typeface="Average"/>
                <a:ea typeface="Average"/>
                <a:cs typeface="Average"/>
                <a:sym typeface="Average"/>
              </a:rPr>
              <a:t>I flirted with a lot of different ideas in my mind when trying to come up with my original controller design. The main feeling that I wanted to capture was that I have have when gripping an Xbox 360 controller. It just feels good in my hands, and I can hit any button that I need to with ease. Eliminating one hand would make this very challenging. I strived to simulate that same grip sensation with the ease of access to all of the buttons. When I started sketching this up, it looked quite similar to a flight stick. The main column that the user would be holding doubles as a joystick. To finish fleshing out the design, I began implementing the buttons that are standard between most major gaming consoles. These buttons needed to be modified to make it easier to use fingers, like the pinky. This is where my innovative pinky sensor came from. </a:t>
            </a:r>
          </a:p>
          <a:p>
            <a:pPr lvl="0" rtl="0">
              <a:spcBef>
                <a:spcPts val="0"/>
              </a:spcBef>
              <a:buNone/>
            </a:pPr>
            <a:r>
              <a:t/>
            </a:r>
            <a:endParaRPr>
              <a:solidFill>
                <a:schemeClr val="accent3"/>
              </a:solidFill>
              <a:latin typeface="Average"/>
              <a:ea typeface="Average"/>
              <a:cs typeface="Average"/>
              <a:sym typeface="Average"/>
            </a:endParaRPr>
          </a:p>
          <a:p>
            <a:pPr lvl="0">
              <a:spcBef>
                <a:spcPts val="0"/>
              </a:spcBef>
              <a:buNone/>
            </a:pPr>
            <a:r>
              <a:rPr lang="en">
                <a:solidFill>
                  <a:schemeClr val="accent3"/>
                </a:solidFill>
                <a:latin typeface="Average"/>
                <a:ea typeface="Average"/>
                <a:cs typeface="Average"/>
                <a:sym typeface="Average"/>
              </a:rPr>
              <a:t>-Dakota</a:t>
            </a:r>
          </a:p>
        </p:txBody>
      </p:sp>
      <p:pic>
        <p:nvPicPr>
          <p:cNvPr id="115" name="Shape 115"/>
          <p:cNvPicPr preferRelativeResize="0"/>
          <p:nvPr/>
        </p:nvPicPr>
        <p:blipFill>
          <a:blip r:embed="rId3">
            <a:alphaModFix/>
          </a:blip>
          <a:stretch>
            <a:fillRect/>
          </a:stretch>
        </p:blipFill>
        <p:spPr>
          <a:xfrm>
            <a:off x="311699" y="1876175"/>
            <a:ext cx="3339824" cy="22434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